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  <p:sldMasterId id="2147483697" r:id="rId7"/>
    <p:sldMasterId id="214748369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</p:sldIdLst>
  <p:sldSz cy="5143500" cx="9144000"/>
  <p:notesSz cx="6858000" cy="9144000"/>
  <p:embeddedFontLst>
    <p:embeddedFont>
      <p:font typeface="Raleway"/>
      <p:regular r:id="rId92"/>
      <p:bold r:id="rId93"/>
      <p:italic r:id="rId94"/>
      <p:boldItalic r:id="rId95"/>
    </p:embeddedFont>
    <p:embeddedFont>
      <p:font typeface="Roboto"/>
      <p:regular r:id="rId96"/>
      <p:bold r:id="rId97"/>
      <p:italic r:id="rId98"/>
      <p:boldItalic r:id="rId99"/>
    </p:embeddedFont>
    <p:embeddedFont>
      <p:font typeface="Lato"/>
      <p:regular r:id="rId100"/>
      <p:bold r:id="rId101"/>
      <p:italic r:id="rId102"/>
      <p:boldItalic r:id="rId103"/>
    </p:embeddedFont>
    <p:embeddedFont>
      <p:font typeface="Roboto Light"/>
      <p:regular r:id="rId104"/>
      <p:bold r:id="rId105"/>
      <p:italic r:id="rId106"/>
      <p:boldItalic r:id="rId107"/>
    </p:embeddedFont>
    <p:embeddedFont>
      <p:font typeface="Open Sans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438430-5AB7-4FF8-9B9F-D206A9D2B4E1}">
  <a:tblStyle styleId="{D7438430-5AB7-4FF8-9B9F-D206A9D2B4E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6944CC7-865D-46B3-9DEB-69961225AB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B4DC5E0-8AE6-429D-9511-200BEAE9B6D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RobotoLight-boldItalic.fntdata"/><Relationship Id="rId106" Type="http://schemas.openxmlformats.org/officeDocument/2006/relationships/font" Target="fonts/RobotoLight-italic.fntdata"/><Relationship Id="rId105" Type="http://schemas.openxmlformats.org/officeDocument/2006/relationships/font" Target="fonts/RobotoLight-bold.fntdata"/><Relationship Id="rId104" Type="http://schemas.openxmlformats.org/officeDocument/2006/relationships/font" Target="fonts/RobotoLight-regular.fntdata"/><Relationship Id="rId109" Type="http://schemas.openxmlformats.org/officeDocument/2006/relationships/font" Target="fonts/OpenSans-bold.fntdata"/><Relationship Id="rId108" Type="http://schemas.openxmlformats.org/officeDocument/2006/relationships/font" Target="fonts/OpenSans-regular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Lato-boldItalic.fntdata"/><Relationship Id="rId102" Type="http://schemas.openxmlformats.org/officeDocument/2006/relationships/font" Target="fonts/Lato-italic.fntdata"/><Relationship Id="rId101" Type="http://schemas.openxmlformats.org/officeDocument/2006/relationships/font" Target="fonts/Lato-bold.fntdata"/><Relationship Id="rId100" Type="http://schemas.openxmlformats.org/officeDocument/2006/relationships/font" Target="fonts/Lato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Raleway-boldItalic.fntdata"/><Relationship Id="rId94" Type="http://schemas.openxmlformats.org/officeDocument/2006/relationships/font" Target="fonts/Raleway-italic.fntdata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2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1.xml"/><Relationship Id="rId98" Type="http://schemas.openxmlformats.org/officeDocument/2006/relationships/font" Target="fonts/Roboto-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font" Target="fonts/Raleway-bold.fntdata"/><Relationship Id="rId92" Type="http://schemas.openxmlformats.org/officeDocument/2006/relationships/font" Target="fonts/Raleway-regular.fntdata"/><Relationship Id="rId15" Type="http://schemas.openxmlformats.org/officeDocument/2006/relationships/slide" Target="slides/slide6.xml"/><Relationship Id="rId110" Type="http://schemas.openxmlformats.org/officeDocument/2006/relationships/font" Target="fonts/OpenSans-italic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11" Type="http://schemas.openxmlformats.org/officeDocument/2006/relationships/font" Target="fonts/OpenSans-boldItalic.fnt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d.adobe.com/view/7d660882-9c4b-4995-b73a-dcd89a21565b-2835/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fGf9oFV3nqCddTX76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077422369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07742236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0ac2ded1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0ac2ded1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0ac2ded1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0ac2ded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Infine sono stati individuati i pro ed i contro dei competitor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Abbiamo quindi utilizzato queste le informazioni prodotte dalla fase di benchmark per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definire la nostra QFD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0ac2ded1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0ac2ded1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Andando a specificare i Demanded Quality, WHAT,ovvero </a:t>
            </a:r>
            <a:r>
              <a:rPr lang="it"/>
              <a:t>cosa dobbiamo soddisfare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ritroviamo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0ac2ded1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0ac2ded1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i Quality characteristic, HOW, le </a:t>
            </a:r>
            <a:r>
              <a:rPr lang="it"/>
              <a:t>caratteristiche tecniche, come soddisfo i what individuati.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individuando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0ac2ded1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0ac2ded1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Ed infine è stata prodotta la House of Quality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0ac2ded1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0ac2ded1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dall’analisi della QFD emergono alcuni spunti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l’importanza dei feedback per gli utenti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Manopola Multifunzionale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Un sistema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fe46a62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dfe46a62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fe46a6290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dfe46a629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07742236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e07742236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077422369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e07742236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af09ffc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eaf09ff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077422369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e07742236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0ef37d129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e0ef37d12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104ba1f2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104ba1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fe46a629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dfe46a629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0ccc72e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0ccc72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0ccc72e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e0ccc72e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0ccc72e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0ccc72e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0ccc72e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0ccc72e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0ccc72e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0ccc72e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0ccc72ef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0ccc72ef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fe46a6290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fe46a629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it"/>
              <a:t>simbolo UNIMORE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0ccc72ef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0ccc72ef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0f82632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0f8263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dea44aa4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dea44aa4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0ccc72ef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0ccc72ef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Metodo per determinare la postura ed il grado di affaticamento dovuto ai carichi.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Considera 4 zone del corpo: schiena, braccia, gambe ed eventuali carichi applicati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a tutto tondo dell’operazione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output codice da 4 cifre identificato da 4 livelli: a seconda della gravità e necessità di modifiche della postura sul luogo di lavoro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permette di stabilire se l’azione è onerosa o meno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 può portare a disturbi muscolo-scheletrici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 ogni parte del corpo un numero che identifica la gravità della postura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0ccc72ef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0ccc72ef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Andremo a valutare le forze sulla colonna vertebrale; si prendono in considerazione le vertebre lombari L4 eL5, limite definito dal NIOSH; posso valutare qual è l’effetto sulle forze di conversione sulla spina dorsale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momenti sulla colonna vertebrale e tensioni muscolari per bilanciare questi momenti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0ccc72ef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e0ccc72ef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percentuale della popolazione che riesce a portare a termine un determinato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angoli tra le articolazioni e stima dei momenti di tutte le varie parti del corpo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0ccc72e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e0ccc72e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Comparazione tra differenti 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impatto sul comfort dell’operatore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angoli di comfort durante la guida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0ccc72ef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0ccc72ef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dea44aa4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dea44aa4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dea44aa4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ddea44aa4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fe46a629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dfe46a629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0f82632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0f82632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0ccc72ef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0ccc72ef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dea44aa4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dea44aa4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ddea44aa4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ddea44aa4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dea44aa4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dea44aa4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fe46a629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dfe46a629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fe46a6290_5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dfe46a6290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fe46a6290_5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dfe46a6290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fe46a6290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fe46a6290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fe46a6290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fe46a6290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0ac2ded14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0ac2ded1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Analizzando le personas fornite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Paul un giovane lavoratore del Nebraska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Gianni un esperto contadino ed imprenditore di Modena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gli scenarios profilati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abbiamo individuato quelli che saranno i nostri obiettivi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dfe46a62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dfe46a62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https://miro.com/app/board/o9J_l_cCJMI=/</a:t>
            </a:r>
            <a:endParaRPr sz="1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fe46a6290_5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dfe46a6290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lista di cose da far vedere, da inserire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dfe46a6290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dfe46a6290_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fe46a6290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dfe46a6290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fe46a6290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dfe46a6290_5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fe46a6290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dfe46a6290_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fe46a6290_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dfe46a6290_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e46a6290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dfe46a6290_5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fe46a6290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dfe46a6290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dfe46a6290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dfe46a6290_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0ac2ded14_1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0ac2ded14_1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particolare, gli aspetti interessanti riguardano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la rapidità di utilizzo (e quindi la facilità con cui si accede alle impostazioni… 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il controllo (un sistema affidabile che assista il lavoratore nel controllo)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efficienza ()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semplicità ()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alta visibilità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Feedback()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fe46a6290_5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dfe46a6290_5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dfe46a6290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dfe46a6290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fe46a6290_5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dfe46a6290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0ef37d129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e0ef37d129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Spiegazione e prototipo interattivo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Fase di testing (spiegazione come fatto test, grafici del test, conseguenze e miglioramenti)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0ef37d129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e0ef37d129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0ef37d129_2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e0ef37d129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Caratteristiche dell’interfaccia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avere un’estetica del design minimalista abbiamo utilizzato delle icone ...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0ef37d129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e0ef37d129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dk1"/>
                </a:solidFill>
              </a:rPr>
              <a:t>Eliminazione dei tasti fisici in modo completo ed integrati nello schermo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dk1"/>
                </a:solidFill>
              </a:rPr>
              <a:t>Cambio dell’interazione con l’interfaccia.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</a:rPr>
              <a:t>Interazione possibile completamente sia con la sola manopola sia con il touch.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Non sono più quindi comandi che si alternano o completano ma due alternative possibili che accontentano sia l’utente più innovativo che quello più conservativo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dk1"/>
                </a:solidFill>
              </a:rPr>
              <a:t>Prototipo che rispetta gli obiettivi cardine che ci eravamo posti durante il Concept, …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0ef37d129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e0ef37d129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0ef37d129_2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e0ef37d129_2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 u="sng">
                <a:solidFill>
                  <a:schemeClr val="hlink"/>
                </a:solidFill>
                <a:hlinkClick r:id="rId2"/>
              </a:rPr>
              <a:t>https://xd.adobe.com/view/7d660882-9c4b-4995-b73a-dcd89a21565b-2835/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Valutare come dire la seconda parte del video (preparazione dell’interfaccia ai test)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0ef37d129_2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e0ef37d129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07742236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07742236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comprendere meglio il contesto ed individuare i in modo più approfondito i bisogni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degli utenti sono state condotte 5 interviste in cui il focus è l’esperienza dell’utente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particolare, ci siamo concentrati sugli aspetti riguardanti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le caratteristiche desiderate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l’usabilità con dispositivi di protezione (i guanti)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il concetto di semplicità cos’è per l’utente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0ef37d12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e0ef37d129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Assistere al test senza disturbare l’utente e se possibile riducendo al minimo l’impronta della propria presenza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solidFill>
                  <a:schemeClr val="dk1"/>
                </a:solidFill>
              </a:rPr>
              <a:t>Visto che l’uso della manopola non è molto diffuso è stato necessario un minuto di training sulle funzionalità offerte da essa prima del test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VIDEO DEI TEST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0ef37d129_2_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e0ef37d129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0ef37d129_2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e0ef37d129_2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Per simulare la manopola abbiamo usato: ...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0ef37d129_2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e0ef37d129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0ef37d12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e0ef37d129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Parlare del FORM per acquisire dati e cosa abbiamo chiesto in esso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!!!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{I dati si riferiscono all’unica prova di ogni utente sull’interfaccia e possono essere stati influenzati anche dall’ergonomia della postazione di test}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e0ef37d129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e0ef37d129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link: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52" u="sng">
                <a:solidFill>
                  <a:srgbClr val="0277BD"/>
                </a:solidFill>
                <a:highlight>
                  <a:schemeClr val="lt1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https://forms.gle/fGf9oFV3nqCddTX76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0ef37d129_2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e0ef37d129_2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0ef37d129_2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e0ef37d129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0ef37d129_2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e0ef37d129_2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0ef37d129_2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e0ef37d129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Curva di apprendimento nella valutazione dell’usabilità dell’interfaccia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0ac2ded1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0ac2ded1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Questa fase di interviste ci ha consentito di individuare dei punti fondamentali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visibilità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stabilità e sicurezza rispetto al terreno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ergonomia e buon rapporto qualità-prezzo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spie di assistenza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touch screen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e0ef37d129_2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e0ef37d129_2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solidFill>
                  <a:schemeClr val="dk1"/>
                </a:solidFill>
              </a:rPr>
              <a:t>Aggiungere anche il cambio del nome della scheda degli errori gravi (warnings)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0ef37d129_2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e0ef37d129_2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Libertà di interazione per l’utente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dk1"/>
                </a:solidFill>
              </a:rPr>
              <a:t>Il parere di alcuni utenti ha seguito la nostra idea, cioè di utilizzare il touch in fase di setting mentre il veicolo è fermo mentre preferirebbero un approccio più fisico dato dalla manopola nell’esecuzione delle lavorazioni e durante le fasi di moto del veicolo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dk1"/>
                </a:solidFill>
              </a:rPr>
              <a:t>Dall'osservazione dei test è emerso come, quando è stata data libertà di interazioni, gli utenti più giovani hanno preferito il touchscreen mentre quelli più esperti hanno utilizzato preferibilmente la manopola multifunzione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0ef37d129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0ef37d129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foto di gruppo, collage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 Teams con la together mode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0ac2ded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0ac2ded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Dopo aver individuato i bisogni degli utenti abbiamo analizzato le soluzioni già presenti sul mercato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confrontando quattro case produttrici differenti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New Holland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Valtra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John Deere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Fendt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B285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2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4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5"/>
          <p:cNvCxnSpPr/>
          <p:nvPr/>
        </p:nvCxnSpPr>
        <p:spPr>
          <a:xfrm>
            <a:off x="3439475" y="447355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type="title"/>
          </p:nvPr>
        </p:nvSpPr>
        <p:spPr>
          <a:xfrm>
            <a:off x="4860675" y="1419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2" type="subTitle"/>
          </p:nvPr>
        </p:nvSpPr>
        <p:spPr>
          <a:xfrm>
            <a:off x="4860675" y="275729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 2">
  <p:cSld name="BLANK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4860675" y="1419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2" type="subTitle"/>
          </p:nvPr>
        </p:nvSpPr>
        <p:spPr>
          <a:xfrm>
            <a:off x="4860675" y="275729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 1">
  <p:cSld name="BLANK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3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D85C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3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3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3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p3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3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3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3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8" name="Google Shape;188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3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3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39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4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4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4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4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4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4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4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7" name="Google Shape;217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4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4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4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D85C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4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4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4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4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5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5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50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sz="3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sz="3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8" name="Google Shape;198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F4Iui7LpfGM" TargetMode="External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hyperlink" Target="https://www.beetronics.it/touchscreen-12-pollici-full-hd" TargetMode="External"/><Relationship Id="rId7" Type="http://schemas.openxmlformats.org/officeDocument/2006/relationships/hyperlink" Target="https://www.intercomp.it/pc-panel-tasti-funzione/" TargetMode="External"/><Relationship Id="rId8" Type="http://schemas.openxmlformats.org/officeDocument/2006/relationships/hyperlink" Target="https://www.winmate.com/Product/R15L100-MLA3H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hyperlink" Target="https://www.touchtecs.com/resistive-touch-screen/shock-proof-rugged-industrial-resistive-display.html" TargetMode="External"/><Relationship Id="rId6" Type="http://schemas.openxmlformats.org/officeDocument/2006/relationships/hyperlink" Target="https://hopeindustrial.it/products/panel-mount-monitors/12-panel-mount-monitor/" TargetMode="External"/><Relationship Id="rId7" Type="http://schemas.openxmlformats.org/officeDocument/2006/relationships/hyperlink" Target="https://www.panel.it/prodotti/195-Monitor/monitor-industriali/serie-pmg-touch-capacitivo/pmg212" TargetMode="External"/><Relationship Id="rId8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xenarc.com/1219GNH-12.1-inch-ip76-ik08-optical-bonded-capacitive-touchscreen-display-monitor-with-hdmi-dvi-vga-av-inputs-hdmi-video-output.html" TargetMode="External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m2IG7SxAhhJLR5HV8NlRxd9ZUwACiDUZ/view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61.png"/><Relationship Id="rId7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57.jpg"/><Relationship Id="rId5" Type="http://schemas.openxmlformats.org/officeDocument/2006/relationships/image" Target="../media/image63.jpg"/><Relationship Id="rId6" Type="http://schemas.openxmlformats.org/officeDocument/2006/relationships/image" Target="../media/image60.jpg"/><Relationship Id="rId7" Type="http://schemas.openxmlformats.org/officeDocument/2006/relationships/image" Target="../media/image59.jpg"/><Relationship Id="rId8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miro.com/app/board/o9J_l_cCJMI=/" TargetMode="External"/><Relationship Id="rId4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jpg"/><Relationship Id="rId4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nrqWxLJXwOZ4EYn8phGxu9Yvd75_EDq5/view" TargetMode="External"/><Relationship Id="rId4" Type="http://schemas.openxmlformats.org/officeDocument/2006/relationships/image" Target="../media/image6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youtube.com/watch?v=PW2ppqgEY5w" TargetMode="External"/><Relationship Id="rId4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OKO0ScQZHG0" TargetMode="External"/><Relationship Id="rId4" Type="http://schemas.openxmlformats.org/officeDocument/2006/relationships/image" Target="../media/image65.jpg"/><Relationship Id="rId5" Type="http://schemas.openxmlformats.org/officeDocument/2006/relationships/hyperlink" Target="http://www.youtube.com/watch?v=Vt4G69pglFU" TargetMode="External"/><Relationship Id="rId6" Type="http://schemas.openxmlformats.org/officeDocument/2006/relationships/image" Target="../media/image6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forms.gle/fGf9oFV3nqCddTX76" TargetMode="External"/><Relationship Id="rId4" Type="http://schemas.openxmlformats.org/officeDocument/2006/relationships/hyperlink" Target="https://forms.gle/fGf9oFV3nqCddTX76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9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Google Shape;394;p61"/>
          <p:cNvGraphicFramePr/>
          <p:nvPr/>
        </p:nvGraphicFramePr>
        <p:xfrm>
          <a:off x="127050" y="1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{D7438430-5AB7-4FF8-9B9F-D206A9D2B4E1}</a:tableStyleId>
              </a:tblPr>
              <a:tblGrid>
                <a:gridCol w="1222550"/>
                <a:gridCol w="2171850"/>
                <a:gridCol w="1550275"/>
                <a:gridCol w="1734250"/>
                <a:gridCol w="2210975"/>
              </a:tblGrid>
              <a:tr h="171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Competitor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 Holland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Valtra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JohnDeere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Fendt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4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Intuitività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Warning come notifiche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nell'interfaccia visiva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Assistenza standard da parte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della casa madre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Funzioni controllo altezza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sollevatore, regime giri,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presa di forza, velocità,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regime motori, cambio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gamma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Cruise control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Interfaccia semplice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Possibilità di integrazione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 un sistema di guida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assistita in linea retta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Connessione dell'ecosistema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 modo completo e sempre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aggiornato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Percorso di apprendimento,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 sistema abbastanza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complesso all'inizio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Rapidità d’uso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APP settare parametri del trattore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Possibilità di osservare la cabina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tramite l'utilizzo di VR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APP calcolo di tempo perdita del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raccolto ed altre funzioni smart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Necessità di imparare ad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utilizzarlo, è indispensabile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conoscere più o meno tutte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le funzioni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Integrazione con l'app proprietaria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"Operations Center" che permette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il monitoraggio, la condivisione di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dati e la richiesta di supporto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Integrata nell'APP un'area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 manutenzione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Tasti personalizzabili, per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svolgere una serie di funzioni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Servizi extra per assistenza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durante tutto l'anno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Display 10.4"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Touchscreen e a colori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Schermo lucido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touchscreen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Display 10.1"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- 10'' touchscreen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- 10.4" touchscreen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- 2 ingressi video da telecamere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trasmissione dati con USB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Foto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75" y="4089369"/>
            <a:ext cx="1597576" cy="7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02" y="4089376"/>
            <a:ext cx="1254681" cy="7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833" y="4089376"/>
            <a:ext cx="1254681" cy="7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0563" y="4143375"/>
            <a:ext cx="1472887" cy="7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2"/>
          <p:cNvGrpSpPr/>
          <p:nvPr/>
        </p:nvGrpSpPr>
        <p:grpSpPr>
          <a:xfrm>
            <a:off x="438526" y="455538"/>
            <a:ext cx="8266938" cy="4625983"/>
            <a:chOff x="-2661963" y="-1665209"/>
            <a:chExt cx="10548600" cy="7524371"/>
          </a:xfrm>
        </p:grpSpPr>
        <p:sp>
          <p:nvSpPr>
            <p:cNvPr id="404" name="Google Shape;404;p62"/>
            <p:cNvSpPr/>
            <p:nvPr/>
          </p:nvSpPr>
          <p:spPr>
            <a:xfrm>
              <a:off x="-2534332" y="-1665209"/>
              <a:ext cx="2526600" cy="68817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2"/>
            <p:cNvSpPr txBox="1"/>
            <p:nvPr/>
          </p:nvSpPr>
          <p:spPr>
            <a:xfrm>
              <a:off x="-2629766" y="964654"/>
              <a:ext cx="2604000" cy="28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Open Sans"/>
                <a:buNone/>
              </a:pPr>
              <a:r>
                <a:t/>
              </a:r>
              <a:endParaRPr b="1" i="0" sz="10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Stabilità del bracciolo 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Comodità del tablet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Assistenza tramite app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Semplicità d’uso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Open Sans"/>
                <a:buNone/>
              </a:pPr>
              <a:r>
                <a:t/>
              </a:r>
              <a:endParaRPr b="1"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- Bassa visibilità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- Cabina non totalmente trasparente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- Comandi manuali limitati per l’interazione con il tablet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Open Sans"/>
                <a:buNone/>
              </a:pPr>
              <a:r>
                <a:t/>
              </a:r>
              <a:endParaRPr i="0" sz="10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92D050"/>
                </a:buClr>
                <a:buSzPts val="1600"/>
                <a:buFont typeface="Open Sans"/>
                <a:buNone/>
              </a:pPr>
              <a:r>
                <a:rPr i="0" lang="it" sz="10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i="0" sz="10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Open Sans"/>
                <a:buNone/>
              </a:pPr>
              <a:r>
                <a:t/>
              </a:r>
              <a:endParaRPr i="0" sz="10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6" name="Google Shape;406;p62"/>
            <p:cNvSpPr/>
            <p:nvPr/>
          </p:nvSpPr>
          <p:spPr>
            <a:xfrm>
              <a:off x="-2283959" y="-1661530"/>
              <a:ext cx="1948500" cy="18987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30179" l="3289" r="3289" t="3018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2"/>
            <p:cNvSpPr/>
            <p:nvPr/>
          </p:nvSpPr>
          <p:spPr>
            <a:xfrm>
              <a:off x="3230" y="-1648821"/>
              <a:ext cx="2526600" cy="68817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2"/>
            <p:cNvSpPr txBox="1"/>
            <p:nvPr/>
          </p:nvSpPr>
          <p:spPr>
            <a:xfrm>
              <a:off x="98933" y="964640"/>
              <a:ext cx="2353200" cy="22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Stabilità della cabina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Visibilità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Guida reversibile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+ Semplicità d’uso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t/>
              </a:r>
              <a:endParaRPr b="1"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- Curva di apprendimento lenta</a:t>
              </a:r>
              <a:endParaRPr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351C75"/>
                  </a:solidFill>
                  <a:latin typeface="Raleway"/>
                  <a:ea typeface="Raleway"/>
                  <a:cs typeface="Raleway"/>
                  <a:sym typeface="Raleway"/>
                </a:rPr>
                <a:t>- Tempi di assistenza prolungati</a:t>
              </a:r>
              <a:endParaRPr b="1" i="0" sz="1100" u="none" cap="none" strike="noStrike">
                <a:solidFill>
                  <a:srgbClr val="351C7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9" name="Google Shape;409;p62"/>
            <p:cNvSpPr/>
            <p:nvPr/>
          </p:nvSpPr>
          <p:spPr>
            <a:xfrm>
              <a:off x="377318" y="-1505814"/>
              <a:ext cx="1778400" cy="15873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32659" l="3489" r="3499" t="3265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>
              <a:off x="2558784" y="-1665209"/>
              <a:ext cx="2526600" cy="68817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2"/>
            <p:cNvSpPr txBox="1"/>
            <p:nvPr/>
          </p:nvSpPr>
          <p:spPr>
            <a:xfrm>
              <a:off x="2665508" y="1030411"/>
              <a:ext cx="2353200" cy="30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+ Design dei comandi minimale ma completo</a:t>
              </a:r>
              <a:endParaRPr i="0" sz="1100" u="none" cap="none" strike="noStrike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+ Guida auto</a:t>
              </a:r>
              <a:r>
                <a:rPr b="1" lang="it" sz="1100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n</a:t>
              </a: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o</a:t>
              </a:r>
              <a:r>
                <a:rPr b="1" lang="it" sz="1100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m</a:t>
              </a: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a </a:t>
              </a:r>
              <a:endParaRPr i="0" sz="1100" u="none" cap="none" strike="noStrike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+ Gestione remota del mezzo</a:t>
              </a:r>
              <a:endParaRPr b="1" i="0" sz="1100" u="none" cap="none" strike="noStrike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t/>
              </a:r>
              <a:endParaRPr b="1" sz="1100">
                <a:solidFill>
                  <a:srgbClr val="E69138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-Compromessa utilizzabilità dei comandi con i guanti</a:t>
              </a:r>
              <a:endParaRPr i="0" sz="1100" u="none" cap="none" strike="noStrike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Open Sans"/>
                <a:buNone/>
              </a:pPr>
              <a:r>
                <a:rPr b="1" i="0" lang="it" sz="1100" u="none" cap="none" strike="noStrike">
                  <a:solidFill>
                    <a:srgbClr val="B45F06"/>
                  </a:solidFill>
                  <a:latin typeface="Raleway"/>
                  <a:ea typeface="Raleway"/>
                  <a:cs typeface="Raleway"/>
                  <a:sym typeface="Raleway"/>
                </a:rPr>
                <a:t>- Bassa reperibilità dei ricambi</a:t>
              </a:r>
              <a:endParaRPr i="0" sz="1100" u="none" cap="none" strike="noStrike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2" name="Google Shape;412;p62"/>
            <p:cNvSpPr/>
            <p:nvPr/>
          </p:nvSpPr>
          <p:spPr>
            <a:xfrm>
              <a:off x="3001721" y="-1443117"/>
              <a:ext cx="1639200" cy="1461900"/>
            </a:xfrm>
            <a:prstGeom prst="roundRect">
              <a:avLst>
                <a:gd fmla="val 16667" name="adj"/>
              </a:avLst>
            </a:prstGeom>
            <a:blipFill rotWithShape="1">
              <a:blip r:embed="rId5">
                <a:alphaModFix/>
              </a:blip>
              <a:stretch>
                <a:fillRect b="13769" l="-519" r="-509" t="1378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2"/>
            <p:cNvSpPr/>
            <p:nvPr/>
          </p:nvSpPr>
          <p:spPr>
            <a:xfrm>
              <a:off x="-2661963" y="5417562"/>
              <a:ext cx="10548600" cy="441600"/>
            </a:xfrm>
            <a:prstGeom prst="left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D6D7FF"/>
                </a:gs>
                <a:gs pos="50000">
                  <a:srgbClr val="C7C9FF"/>
                </a:gs>
                <a:gs pos="100000">
                  <a:srgbClr val="ABADE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62"/>
          <p:cNvSpPr/>
          <p:nvPr/>
        </p:nvSpPr>
        <p:spPr>
          <a:xfrm>
            <a:off x="6531625" y="455550"/>
            <a:ext cx="1980000" cy="42510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 rotWithShape="1">
          <a:blip r:embed="rId6">
            <a:alphaModFix/>
          </a:blip>
          <a:srcRect b="31641" l="0" r="0" t="29963"/>
          <a:stretch/>
        </p:blipFill>
        <p:spPr>
          <a:xfrm>
            <a:off x="6779496" y="635500"/>
            <a:ext cx="1615725" cy="62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 txBox="1"/>
          <p:nvPr/>
        </p:nvSpPr>
        <p:spPr>
          <a:xfrm>
            <a:off x="6531625" y="1179250"/>
            <a:ext cx="19800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+ Visuale in tutte e direzioni</a:t>
            </a:r>
            <a:endParaRPr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+  Sostegno del monitor per smorzare le vibrazioni</a:t>
            </a:r>
            <a:endParaRPr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+ Ecosistema con tutti i dati aggiornato in cloud</a:t>
            </a:r>
            <a:endParaRPr b="1"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t/>
            </a:r>
            <a:endParaRPr b="1"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- Vari servizi a pagamento e non compresi nel prezzo iniziale</a:t>
            </a:r>
            <a:endParaRPr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- Colori con poco contrasto</a:t>
            </a:r>
            <a:endParaRPr b="1"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1" lang="it" sz="110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- Elevata presenza di tasti in cabina</a:t>
            </a:r>
            <a:endParaRPr b="1"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/>
              <a:t>Demanded Quality</a:t>
            </a:r>
            <a:endParaRPr/>
          </a:p>
        </p:txBody>
      </p:sp>
      <p:sp>
        <p:nvSpPr>
          <p:cNvPr id="422" name="Google Shape;422;p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Visibilità poco ostruita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Usabilità con guanti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Schermo poco ingombrante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Leggibilità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Schermo Resistente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Visibilità in tutte le direzioni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Assistenza nelle modalità di guida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Avvisi anomalie (del sistema o esterne)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Feedback al touchscreen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Migliorare velocità manutenzione e controllo veicolo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Impostazione rapida automatica per i tipi di terreno e funzioni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Interfaccia multilingua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Assistenza rapida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Semplicità di utilizzo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Statistiche ed informazioni tramite app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Segnalazioni da sensori esterni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Stabilità dello schermo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184875" y="495300"/>
            <a:ext cx="4300800" cy="41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Alta Luminosità 	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Angolatura Schermo adeguata 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Schermo resistivo, non capacitivo,tasti grossi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Schermo Oled, non LCD, Opaco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Colori a contrasto elevato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Gorilla glass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HUD displays in fronte e retro 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Feedback vibrazione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Feedback sonoro	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Feedback visivo 	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Risposta Assistenza 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Sensori Terreno		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Modalità utente preimpostabile (No. Modalità</a:t>
            </a: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Pulsante SOS da tenere premuto 10 secondi 	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Manopola </a:t>
            </a: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Multifunzione</a:t>
            </a: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 (Modalità Condizioni Terreno)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Tempo di risposta sistema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it" sz="1300">
                <a:latin typeface="Raleway"/>
                <a:ea typeface="Raleway"/>
                <a:cs typeface="Raleway"/>
                <a:sym typeface="Raleway"/>
              </a:rPr>
              <a:t>Supporto multilingua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64"/>
          <p:cNvSpPr txBox="1"/>
          <p:nvPr>
            <p:ph type="title"/>
          </p:nvPr>
        </p:nvSpPr>
        <p:spPr>
          <a:xfrm>
            <a:off x="4860675" y="1419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Quality Characteristics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5"/>
          <p:cNvPicPr preferRelativeResize="0"/>
          <p:nvPr/>
        </p:nvPicPr>
        <p:blipFill rotWithShape="1">
          <a:blip r:embed="rId3">
            <a:alphaModFix/>
          </a:blip>
          <a:srcRect b="0" l="1097" r="0" t="0"/>
          <a:stretch/>
        </p:blipFill>
        <p:spPr>
          <a:xfrm>
            <a:off x="2119663" y="152438"/>
            <a:ext cx="6556077" cy="4838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/>
          <p:nvPr/>
        </p:nvSpPr>
        <p:spPr>
          <a:xfrm>
            <a:off x="-24650" y="-75"/>
            <a:ext cx="13926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5"/>
          <p:cNvSpPr txBox="1"/>
          <p:nvPr>
            <p:ph idx="4294967295" type="title"/>
          </p:nvPr>
        </p:nvSpPr>
        <p:spPr>
          <a:xfrm rot="-5400000">
            <a:off x="-1718850" y="1746000"/>
            <a:ext cx="50892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500">
                <a:solidFill>
                  <a:schemeClr val="lt1"/>
                </a:solidFill>
              </a:rPr>
              <a:t>House Of Quality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1770150" y="419000"/>
            <a:ext cx="5603700" cy="8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 Evidenza</a:t>
            </a:r>
            <a:endParaRPr sz="4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2109450" y="1555050"/>
            <a:ext cx="49251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Feedback Vibrazione, Sonoro, Visivo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Manopola Multifunzione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Tempo di Risposta minimo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Angolatura Schermo adeguata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Schermo resistivo, non capacitivo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261675" y="654000"/>
            <a:ext cx="7065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/>
              <a:t>Concept &amp; moodboard</a:t>
            </a:r>
            <a:endParaRPr sz="3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311700" y="7652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Let’s start with why</a:t>
            </a:r>
            <a:endParaRPr/>
          </a:p>
        </p:txBody>
      </p:sp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25" y="1214438"/>
            <a:ext cx="2857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6525"/>
            <a:ext cx="5835326" cy="397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>
            <p:ph type="title"/>
          </p:nvPr>
        </p:nvSpPr>
        <p:spPr>
          <a:xfrm>
            <a:off x="311700" y="7652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How</a:t>
            </a:r>
            <a:r>
              <a:rPr lang="it"/>
              <a:t>?</a:t>
            </a:r>
            <a:endParaRPr/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25" y="1214438"/>
            <a:ext cx="2857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9"/>
          <p:cNvPicPr preferRelativeResize="0"/>
          <p:nvPr/>
        </p:nvPicPr>
        <p:blipFill rotWithShape="1">
          <a:blip r:embed="rId4">
            <a:alphaModFix/>
          </a:blip>
          <a:srcRect b="0" l="11268" r="0" t="2657"/>
          <a:stretch/>
        </p:blipFill>
        <p:spPr>
          <a:xfrm>
            <a:off x="311700" y="688850"/>
            <a:ext cx="5731126" cy="4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311700" y="7652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What?</a:t>
            </a: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25" y="1214438"/>
            <a:ext cx="2857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6525"/>
            <a:ext cx="5762098" cy="40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type="ctrTitle"/>
          </p:nvPr>
        </p:nvSpPr>
        <p:spPr>
          <a:xfrm>
            <a:off x="2390275" y="527950"/>
            <a:ext cx="57582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Final Project Presentation</a:t>
            </a:r>
            <a:endParaRPr/>
          </a:p>
        </p:txBody>
      </p:sp>
      <p:sp>
        <p:nvSpPr>
          <p:cNvPr id="268" name="Google Shape;268;p5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2000">
                <a:latin typeface="Raleway"/>
                <a:ea typeface="Raleway"/>
                <a:cs typeface="Raleway"/>
                <a:sym typeface="Raleway"/>
              </a:rPr>
              <a:t>How I Met Your Tractor - Unimore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53"/>
          <p:cNvSpPr txBox="1"/>
          <p:nvPr/>
        </p:nvSpPr>
        <p:spPr>
          <a:xfrm>
            <a:off x="2390275" y="2069950"/>
            <a:ext cx="5758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Cocchi Federico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 Feo Cristian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Galassi Federica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Mozzillo Angelo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Viglianisi Brandon Willy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250" y="527950"/>
            <a:ext cx="1806449" cy="20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/>
          <p:nvPr>
            <p:ph type="title"/>
          </p:nvPr>
        </p:nvSpPr>
        <p:spPr>
          <a:xfrm>
            <a:off x="235500" y="76525"/>
            <a:ext cx="180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Concept</a:t>
            </a: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 rotWithShape="1">
          <a:blip r:embed="rId3">
            <a:alphaModFix/>
          </a:blip>
          <a:srcRect b="2283" l="12073" r="21406" t="1765"/>
          <a:stretch/>
        </p:blipFill>
        <p:spPr>
          <a:xfrm>
            <a:off x="6853300" y="378500"/>
            <a:ext cx="2290701" cy="4284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1"/>
          <p:cNvSpPr txBox="1"/>
          <p:nvPr/>
        </p:nvSpPr>
        <p:spPr>
          <a:xfrm>
            <a:off x="272775" y="663100"/>
            <a:ext cx="65568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Per il </a:t>
            </a:r>
            <a:r>
              <a:rPr b="1" lang="it">
                <a:solidFill>
                  <a:schemeClr val="dk2"/>
                </a:solidFill>
              </a:rPr>
              <a:t>redesign </a:t>
            </a:r>
            <a:r>
              <a:rPr lang="it">
                <a:solidFill>
                  <a:schemeClr val="dk2"/>
                </a:solidFill>
              </a:rPr>
              <a:t>dell’interfaccia ci siamo concentrati sulla semplicità e l’ergonomia secondo lo User Centered Design. Introducendo, innanzitutto, degli </a:t>
            </a:r>
            <a:r>
              <a:rPr b="1" lang="it">
                <a:solidFill>
                  <a:schemeClr val="dk2"/>
                </a:solidFill>
              </a:rPr>
              <a:t>elementi multifunzionali</a:t>
            </a:r>
            <a:r>
              <a:rPr lang="it">
                <a:solidFill>
                  <a:schemeClr val="dk2"/>
                </a:solidFill>
              </a:rPr>
              <a:t>, che facilitano l’uso dell’interfaccia in qualsiasi fase lavorativa.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La </a:t>
            </a:r>
            <a:r>
              <a:rPr i="1" lang="it">
                <a:solidFill>
                  <a:schemeClr val="dk2"/>
                </a:solidFill>
              </a:rPr>
              <a:t>manopola multifunzionale</a:t>
            </a:r>
            <a:r>
              <a:rPr lang="it">
                <a:solidFill>
                  <a:schemeClr val="dk2"/>
                </a:solidFill>
              </a:rPr>
              <a:t> permette all’operatore di effettuare tutte le operazioni facilmente, senza subire le vibrazioni del mezzo nell’uso del touch screen durante la marcia e senza dover spostare la mano fino allo schermo.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Tale </a:t>
            </a:r>
            <a:r>
              <a:rPr i="1" lang="it">
                <a:solidFill>
                  <a:schemeClr val="dk2"/>
                </a:solidFill>
              </a:rPr>
              <a:t>manopola multifunzionale </a:t>
            </a:r>
            <a:r>
              <a:rPr lang="it">
                <a:solidFill>
                  <a:schemeClr val="dk2"/>
                </a:solidFill>
              </a:rPr>
              <a:t>si può muovere: nelle quattro direzioni, schiacciata verso il basso per confermare l’operazione selezionata, ruotare la ghiera in verso orario o antiorario per impostare valori sequenziali.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Il sistema nella sua complessità è stato sviluppato ispirandosi ai moderni tipi di interazione presenti nel mondo automotive.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Infatti l’interfaccia è pensata per poter essere </a:t>
            </a:r>
            <a:r>
              <a:rPr b="1" lang="it">
                <a:solidFill>
                  <a:schemeClr val="dk2"/>
                </a:solidFill>
              </a:rPr>
              <a:t>navigata sia tramite touch screen, sia tramite la </a:t>
            </a:r>
            <a:r>
              <a:rPr b="1" i="1" lang="it">
                <a:solidFill>
                  <a:schemeClr val="dk2"/>
                </a:solidFill>
              </a:rPr>
              <a:t>manopola multifunzionale</a:t>
            </a:r>
            <a:r>
              <a:rPr b="1" lang="it">
                <a:solidFill>
                  <a:schemeClr val="dk2"/>
                </a:solidFill>
              </a:rPr>
              <a:t>.</a:t>
            </a:r>
            <a:r>
              <a:rPr lang="it">
                <a:solidFill>
                  <a:schemeClr val="dk2"/>
                </a:solidFill>
              </a:rPr>
              <a:t> In base alla lavorazione ed alle esigenze dell’utente, aumentando l’affidabilità e la riuscita dei task.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chemeClr val="dk2"/>
                </a:solidFill>
              </a:rPr>
              <a:t>Infine sulla parte destra dello schermo sono presenti dei tasti touch, che permettono all’utente di avere sempre disponibili i comandi per le operazioni principali.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2937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9375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72" title="Video Concept UXD Unimore 2021 HIMY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261675" y="654000"/>
            <a:ext cx="7065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/>
              <a:t>Monitor &amp; ergonomics</a:t>
            </a:r>
            <a:endParaRPr sz="3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>
            <p:ph type="title"/>
          </p:nvPr>
        </p:nvSpPr>
        <p:spPr>
          <a:xfrm>
            <a:off x="311700" y="1679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Competitors </a:t>
            </a:r>
            <a:endParaRPr/>
          </a:p>
        </p:txBody>
      </p:sp>
      <p:pic>
        <p:nvPicPr>
          <p:cNvPr id="495" name="Google Shape;4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475" y="1303025"/>
            <a:ext cx="11715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838" y="2322825"/>
            <a:ext cx="950839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050" y="3577825"/>
            <a:ext cx="1114425" cy="103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8" name="Google Shape;498;p75"/>
          <p:cNvGraphicFramePr/>
          <p:nvPr/>
        </p:nvGraphicFramePr>
        <p:xfrm>
          <a:off x="163300" y="8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{06944CC7-865D-46B3-9DEB-69961225ABC3}</a:tableStyleId>
              </a:tblPr>
              <a:tblGrid>
                <a:gridCol w="1546425"/>
                <a:gridCol w="2853875"/>
                <a:gridCol w="1533500"/>
                <a:gridCol w="1157000"/>
                <a:gridCol w="1709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Nome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Prezzo [€]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Foto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3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12TS7M</a:t>
                      </a:r>
                      <a:endParaRPr b="1" sz="13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Schermo IPS Full HD nativo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Colori vivaci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Angolo di visualizzazione di 178°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Schermo multi-touch capacitivo (10 punti di pressione)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pannello frontale IP65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Tensioni di ingresso da 9 a 33 Volt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Retroilluminazione dimmerabile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Supporto VESA (75 mm)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2444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Supporto a parete universale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 capacitivo non glove-friendly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IP rating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 shockproof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Retroilluminazione non adattiva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440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PC Panel iCOMAC 85F</a:t>
                      </a:r>
                      <a:endParaRPr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Dispositivo altamente configurabile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elevate prestazioni grazie ai processori Intel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Alta capacità di  dissipazione del calore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Facilità di manutenzione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Storage HDD/SDD removibile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 LCD con tecnologia LED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Touchscreen utilizzabile anche indossando guanti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Cornice di dimensione elevata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 IPS quindi angolo di visibilità ridotto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 waterproof o dustproof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Retroilluminazione non adattiva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550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R15L100-MLA3HB</a:t>
                      </a:r>
                      <a:endParaRPr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15" con risoluzione 1024 x 768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Compliant MIL­STD 810G/ MIL­STD 461E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Design Fanless con gestione efficente della disspazione del calore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Supporta montaggio VESA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Protezione del vetro AR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Connettori con standard Militari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Controlli convenienti onscreen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Potenza input 12 V DC con standard militari (Optional 9­36 V DCwide range)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Dimensioni fisiche 398 x 308 x 58 mm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Pulsanti built che non utilizzeremo e dovranno essere rimossi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Dimensioni troppo elevate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396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311700" y="1679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Competitors</a:t>
            </a:r>
            <a:endParaRPr/>
          </a:p>
        </p:txBody>
      </p:sp>
      <p:pic>
        <p:nvPicPr>
          <p:cNvPr id="504" name="Google Shape;5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050" y="2405000"/>
            <a:ext cx="11144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050" y="3733625"/>
            <a:ext cx="1114425" cy="96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6" name="Google Shape;506;p76"/>
          <p:cNvGraphicFramePr/>
          <p:nvPr/>
        </p:nvGraphicFramePr>
        <p:xfrm>
          <a:off x="207750" y="8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{06944CC7-865D-46B3-9DEB-69961225ABC3}</a:tableStyleId>
              </a:tblPr>
              <a:tblGrid>
                <a:gridCol w="1607475"/>
                <a:gridCol w="2852075"/>
                <a:gridCol w="1259300"/>
                <a:gridCol w="1138525"/>
                <a:gridCol w="18711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Nome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Prezzo [€]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Foto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Shock Vibration Proof Rugged Industrial Resistive Display 12 Inch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Supporta l'espansione I / O.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luminosità regolabile dall’OSD sul retro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Struttura in alluminio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Pannello con bordi smussat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Alta capacità di dissipazione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Design a prova di polvere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Alta personalizzazione in termini di dimensioni dello schermo, luminosità, angolo di visione, ecc.</a:t>
                      </a:r>
                      <a:endParaRPr b="1"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Retroilluminazione non adattiva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Design ingombrante in termini di profondità</a:t>
                      </a:r>
                      <a:endParaRPr b="1"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480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Monitor industriale da 12"</a:t>
                      </a:r>
                      <a:endParaRPr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 a matrice attiva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Grado di protezione IP65/IP66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Risoluzione, luminanza e contrasto elevati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Retroilluminazione a lunga durata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Ottimo MTBF 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Possibilità di touchscreen, vetro temperato e finestra in materiale acrilico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Profondità di soli 46,2-53,8 mm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Mascherine in acciaio al carbonio nero e in acciaio inossidabile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Certificazioni industriali: CE, UL 508A, UL 50E, UL 60950 / componente riconosciuto cUL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Cornice di dimensione elevata che riduce il campo visivo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Touchscreen capacitivo non glove-friendly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650-730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PMG212</a:t>
                      </a:r>
                      <a:endParaRPr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spcBef>
                          <a:spcPts val="140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 12.1” retroilluminato a LED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Disponibile sia con alimentazione a 24VDC che 230VAC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Elevata luminosità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Ampio angolo di visualizzazione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Possibilità di collegamento tramite porta VGA o DVI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grado di protezione IP66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Cristallo temprato serigrafato nero con bordo in alluminio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 screen capacitivo retroproiettato multi touch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-No IPS, angolo visione ridotto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-Touch capacitivo non glove-friendly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560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07" name="Google Shape;507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9050" y="1284525"/>
            <a:ext cx="11144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77"/>
          <p:cNvGraphicFramePr/>
          <p:nvPr/>
        </p:nvGraphicFramePr>
        <p:xfrm>
          <a:off x="670675" y="128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{06944CC7-865D-46B3-9DEB-69961225ABC3}</a:tableStyleId>
              </a:tblPr>
              <a:tblGrid>
                <a:gridCol w="835775"/>
                <a:gridCol w="3368625"/>
                <a:gridCol w="1079800"/>
                <a:gridCol w="1133925"/>
                <a:gridCol w="1384525"/>
              </a:tblGrid>
              <a:tr h="22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Nome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Contro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Prezzo [€]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Foto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 u="sng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Xenarc 1219 series</a:t>
                      </a:r>
                      <a:endParaRPr b="1" sz="11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IP67 Water and Dust Resistance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Super Wide Operating Temperature range of(-30°C ~ 85°C)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1,000NIT Sunlight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Wide Viewing Angle IPS,  LCD Panel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Automatic Backlight Adjustment 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Projected Capacitive Multi-Touch Touchscreen (USB)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Optical Bonding, Anti-Reflective and Anti-Fingerprint Coating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Plug-N-Play with Windows 7 and Android devices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Multi-Monitor Touchscreen Support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Audio Input x 4 / Built-In Waterproof Speaker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1280x800 Native Resolution, 16x9 Aspect Ratio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Button(s) and On Screen Text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VESA 75mm Mounting Holes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Panel Mountable with included hardware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Supports 9V DC ~ 36V DC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IK08 Impact Resistant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solidFill>
                            <a:srgbClr val="26262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Dimensioni fisiche: 312W x 230H x 44.2D</a:t>
                      </a:r>
                      <a:endParaRPr sz="700">
                        <a:solidFill>
                          <a:srgbClr val="26262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prezzo elevato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-273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700"/>
                        <a:buFont typeface="Raleway"/>
                        <a:buChar char="-"/>
                      </a:pPr>
                      <a:r>
                        <a:rPr lang="it" sz="7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touch capacitivo non glove friendly</a:t>
                      </a:r>
                      <a:endParaRPr sz="7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899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595959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3" name="Google Shape;513;p7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Monitor Selezionato</a:t>
            </a:r>
            <a:endParaRPr/>
          </a:p>
        </p:txBody>
      </p:sp>
      <p:pic>
        <p:nvPicPr>
          <p:cNvPr id="514" name="Google Shape;51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500" y="2181325"/>
            <a:ext cx="120015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320875" y="2704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</a:t>
            </a:r>
            <a:endParaRPr/>
          </a:p>
        </p:txBody>
      </p:sp>
      <p:pic>
        <p:nvPicPr>
          <p:cNvPr id="520" name="Google Shape;5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075" y="270463"/>
            <a:ext cx="3705076" cy="460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78"/>
          <p:cNvGrpSpPr/>
          <p:nvPr/>
        </p:nvGrpSpPr>
        <p:grpSpPr>
          <a:xfrm>
            <a:off x="387267" y="2460090"/>
            <a:ext cx="3860964" cy="670509"/>
            <a:chOff x="1431325" y="2473842"/>
            <a:chExt cx="3779700" cy="670509"/>
          </a:xfrm>
        </p:grpSpPr>
        <p:sp>
          <p:nvSpPr>
            <p:cNvPr id="522" name="Google Shape;522;p78"/>
            <p:cNvSpPr/>
            <p:nvPr/>
          </p:nvSpPr>
          <p:spPr>
            <a:xfrm rot="-5400000">
              <a:off x="3250975" y="1184300"/>
              <a:ext cx="670500" cy="324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8"/>
            <p:cNvSpPr txBox="1"/>
            <p:nvPr/>
          </p:nvSpPr>
          <p:spPr>
            <a:xfrm>
              <a:off x="2636879" y="2522759"/>
              <a:ext cx="2160300" cy="58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Altezza		163	cm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Peso		63	kg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7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5419773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8"/>
            <p:cNvSpPr/>
            <p:nvPr/>
          </p:nvSpPr>
          <p:spPr>
            <a:xfrm>
              <a:off x="2025162" y="2616802"/>
              <a:ext cx="819000" cy="3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50° F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28" name="Google Shape;528;p7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9" name="Google Shape;529;p78"/>
          <p:cNvGrpSpPr/>
          <p:nvPr/>
        </p:nvGrpSpPr>
        <p:grpSpPr>
          <a:xfrm>
            <a:off x="387267" y="3130590"/>
            <a:ext cx="3860964" cy="670509"/>
            <a:chOff x="1431325" y="2473842"/>
            <a:chExt cx="3779700" cy="670509"/>
          </a:xfrm>
        </p:grpSpPr>
        <p:sp>
          <p:nvSpPr>
            <p:cNvPr id="530" name="Google Shape;530;p78"/>
            <p:cNvSpPr/>
            <p:nvPr/>
          </p:nvSpPr>
          <p:spPr>
            <a:xfrm rot="-5400000">
              <a:off x="3250975" y="1184300"/>
              <a:ext cx="670500" cy="324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8"/>
            <p:cNvSpPr txBox="1"/>
            <p:nvPr/>
          </p:nvSpPr>
          <p:spPr>
            <a:xfrm>
              <a:off x="2636879" y="2522759"/>
              <a:ext cx="2160300" cy="58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Altezza		175	cm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Peso		79	kg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p7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5430811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8"/>
            <p:cNvSpPr/>
            <p:nvPr/>
          </p:nvSpPr>
          <p:spPr>
            <a:xfrm>
              <a:off x="2025165" y="2616802"/>
              <a:ext cx="844200" cy="3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50° M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36" name="Google Shape;536;p7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7" name="Google Shape;537;p78"/>
          <p:cNvGrpSpPr/>
          <p:nvPr/>
        </p:nvGrpSpPr>
        <p:grpSpPr>
          <a:xfrm>
            <a:off x="387267" y="3801090"/>
            <a:ext cx="3860964" cy="670509"/>
            <a:chOff x="1431325" y="2473842"/>
            <a:chExt cx="3779700" cy="670509"/>
          </a:xfrm>
        </p:grpSpPr>
        <p:sp>
          <p:nvSpPr>
            <p:cNvPr id="538" name="Google Shape;538;p78"/>
            <p:cNvSpPr/>
            <p:nvPr/>
          </p:nvSpPr>
          <p:spPr>
            <a:xfrm rot="-5400000">
              <a:off x="3250975" y="1184300"/>
              <a:ext cx="670500" cy="324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8"/>
            <p:cNvSpPr txBox="1"/>
            <p:nvPr/>
          </p:nvSpPr>
          <p:spPr>
            <a:xfrm>
              <a:off x="2636879" y="2522759"/>
              <a:ext cx="2160300" cy="58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Altezza		187	cm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Peso		101 	kg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7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4916785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8"/>
            <p:cNvSpPr/>
            <p:nvPr/>
          </p:nvSpPr>
          <p:spPr>
            <a:xfrm>
              <a:off x="2025162" y="2616802"/>
              <a:ext cx="844200" cy="3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95° M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44" name="Google Shape;544;p7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5" name="Google Shape;545;p78"/>
          <p:cNvGrpSpPr/>
          <p:nvPr/>
        </p:nvGrpSpPr>
        <p:grpSpPr>
          <a:xfrm>
            <a:off x="387267" y="1789590"/>
            <a:ext cx="3860964" cy="670509"/>
            <a:chOff x="1431325" y="2473842"/>
            <a:chExt cx="3779700" cy="670509"/>
          </a:xfrm>
        </p:grpSpPr>
        <p:sp>
          <p:nvSpPr>
            <p:cNvPr id="546" name="Google Shape;546;p78"/>
            <p:cNvSpPr/>
            <p:nvPr/>
          </p:nvSpPr>
          <p:spPr>
            <a:xfrm rot="-5400000">
              <a:off x="3250975" y="1184300"/>
              <a:ext cx="670500" cy="324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8"/>
            <p:cNvSpPr txBox="1"/>
            <p:nvPr/>
          </p:nvSpPr>
          <p:spPr>
            <a:xfrm>
              <a:off x="2636879" y="2522759"/>
              <a:ext cx="2160300" cy="58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Altezza		153	cm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Peso		51	kg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8" name="Google Shape;548;p78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8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8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8181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1" name="Google Shape;551;p78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52" name="Google Shape;552;p78"/>
          <p:cNvSpPr/>
          <p:nvPr/>
        </p:nvSpPr>
        <p:spPr>
          <a:xfrm>
            <a:off x="1081823" y="1927300"/>
            <a:ext cx="774600" cy="3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5° F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/>
          <p:nvPr>
            <p:ph idx="2" type="body"/>
          </p:nvPr>
        </p:nvSpPr>
        <p:spPr>
          <a:xfrm>
            <a:off x="5149125" y="1614600"/>
            <a:ext cx="3519600" cy="20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58775" lvl="0" marL="457200" rtl="0" algn="l">
              <a:spcBef>
                <a:spcPts val="900"/>
              </a:spcBef>
              <a:spcAft>
                <a:spcPts val="0"/>
              </a:spcAft>
              <a:buSzPts val="2050"/>
              <a:buFont typeface="Raleway"/>
              <a:buChar char="●"/>
            </a:pPr>
            <a:r>
              <a:rPr lang="it" sz="2050">
                <a:latin typeface="Raleway"/>
                <a:ea typeface="Raleway"/>
                <a:cs typeface="Raleway"/>
                <a:sym typeface="Raleway"/>
              </a:rPr>
              <a:t>Posizionamento Monitor</a:t>
            </a:r>
            <a:endParaRPr sz="2050">
              <a:latin typeface="Raleway"/>
              <a:ea typeface="Raleway"/>
              <a:cs typeface="Raleway"/>
              <a:sym typeface="Raleway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Raleway"/>
              <a:buChar char="●"/>
            </a:pPr>
            <a:r>
              <a:rPr lang="it" sz="2050">
                <a:latin typeface="Raleway"/>
                <a:ea typeface="Raleway"/>
                <a:cs typeface="Raleway"/>
                <a:sym typeface="Raleway"/>
              </a:rPr>
              <a:t>Visibilità</a:t>
            </a:r>
            <a:endParaRPr sz="2050">
              <a:latin typeface="Raleway"/>
              <a:ea typeface="Raleway"/>
              <a:cs typeface="Raleway"/>
              <a:sym typeface="Raleway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Raleway"/>
              <a:buChar char="●"/>
            </a:pPr>
            <a:r>
              <a:rPr lang="it" sz="2050">
                <a:latin typeface="Raleway"/>
                <a:ea typeface="Raleway"/>
                <a:cs typeface="Raleway"/>
                <a:sym typeface="Raleway"/>
              </a:rPr>
              <a:t>Raggiungibilità</a:t>
            </a:r>
            <a:endParaRPr sz="2050">
              <a:latin typeface="Raleway"/>
              <a:ea typeface="Raleway"/>
              <a:cs typeface="Raleway"/>
              <a:sym typeface="Raleway"/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Font typeface="Raleway"/>
              <a:buChar char="●"/>
            </a:pPr>
            <a:r>
              <a:rPr lang="it" sz="2050">
                <a:latin typeface="Raleway"/>
                <a:ea typeface="Raleway"/>
                <a:cs typeface="Raleway"/>
                <a:sym typeface="Raleway"/>
              </a:rPr>
              <a:t>Handling</a:t>
            </a:r>
            <a:endParaRPr sz="20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8" name="Google Shape;558;p79"/>
          <p:cNvSpPr txBox="1"/>
          <p:nvPr>
            <p:ph type="title"/>
          </p:nvPr>
        </p:nvSpPr>
        <p:spPr>
          <a:xfrm>
            <a:off x="698075" y="1728150"/>
            <a:ext cx="3262200" cy="16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3650"/>
              <a:t>Validazione</a:t>
            </a:r>
            <a:endParaRPr sz="3650"/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3650"/>
              <a:t>Ergonomica</a:t>
            </a:r>
            <a:r>
              <a:rPr lang="it" sz="3450"/>
              <a:t> </a:t>
            </a:r>
            <a:endParaRPr sz="5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Posizionamento Monitor</a:t>
            </a:r>
            <a:endParaRPr/>
          </a:p>
        </p:txBody>
      </p:sp>
      <p:pic>
        <p:nvPicPr>
          <p:cNvPr id="564" name="Google Shape;564;p80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1117250" y="1051175"/>
            <a:ext cx="6624725" cy="37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0"/>
          <p:cNvSpPr/>
          <p:nvPr/>
        </p:nvSpPr>
        <p:spPr>
          <a:xfrm rot="3511474">
            <a:off x="5863519" y="1993879"/>
            <a:ext cx="213164" cy="7744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/>
          <p:nvPr/>
        </p:nvSpPr>
        <p:spPr>
          <a:xfrm>
            <a:off x="4147750" y="4375"/>
            <a:ext cx="500400" cy="5143500"/>
          </a:xfrm>
          <a:prstGeom prst="rect">
            <a:avLst/>
          </a:prstGeom>
          <a:solidFill>
            <a:srgbClr val="1B285B"/>
          </a:solidFill>
          <a:ln cap="flat" cmpd="sng" w="9525">
            <a:solidFill>
              <a:srgbClr val="1B2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4"/>
          <p:cNvSpPr txBox="1"/>
          <p:nvPr>
            <p:ph type="title"/>
          </p:nvPr>
        </p:nvSpPr>
        <p:spPr>
          <a:xfrm>
            <a:off x="265500" y="408475"/>
            <a:ext cx="4045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B285B"/>
                </a:solidFill>
              </a:rPr>
              <a:t>Agenda</a:t>
            </a:r>
            <a:endParaRPr>
              <a:solidFill>
                <a:srgbClr val="1B285B"/>
              </a:solidFill>
            </a:endParaRPr>
          </a:p>
        </p:txBody>
      </p:sp>
      <p:sp>
        <p:nvSpPr>
          <p:cNvPr id="277" name="Google Shape;277;p54"/>
          <p:cNvSpPr txBox="1"/>
          <p:nvPr>
            <p:ph idx="2" type="body"/>
          </p:nvPr>
        </p:nvSpPr>
        <p:spPr>
          <a:xfrm>
            <a:off x="4310700" y="728575"/>
            <a:ext cx="4607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b="1" lang="it" sz="1900">
                <a:latin typeface="Raleway"/>
                <a:ea typeface="Raleway"/>
                <a:cs typeface="Raleway"/>
                <a:sym typeface="Raleway"/>
              </a:rPr>
              <a:t>Benchmark &amp; QFD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b="1" lang="it" sz="1900">
                <a:latin typeface="Raleway"/>
                <a:ea typeface="Raleway"/>
                <a:cs typeface="Raleway"/>
                <a:sym typeface="Raleway"/>
              </a:rPr>
              <a:t>Concept &amp; MoodBoard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b="1" lang="it" sz="1900">
                <a:latin typeface="Raleway"/>
                <a:ea typeface="Raleway"/>
                <a:cs typeface="Raleway"/>
                <a:sym typeface="Raleway"/>
              </a:rPr>
              <a:t>Monitor &amp; Ergonomics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b="1" lang="it" sz="1900">
                <a:latin typeface="Raleway"/>
                <a:ea typeface="Raleway"/>
                <a:cs typeface="Raleway"/>
                <a:sym typeface="Raleway"/>
              </a:rPr>
              <a:t>Wireframe &amp; Paper Prototype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"/>
              <a:buChar char="●"/>
            </a:pPr>
            <a:r>
              <a:rPr b="1" lang="it" sz="1900">
                <a:latin typeface="Raleway"/>
                <a:ea typeface="Raleway"/>
                <a:cs typeface="Raleway"/>
                <a:sym typeface="Raleway"/>
              </a:rPr>
              <a:t>Interactive Prototype &amp; Testing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54"/>
          <p:cNvSpPr txBox="1"/>
          <p:nvPr>
            <p:ph idx="1" type="subTitle"/>
          </p:nvPr>
        </p:nvSpPr>
        <p:spPr>
          <a:xfrm>
            <a:off x="265500" y="4150425"/>
            <a:ext cx="4045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B285B"/>
                </a:solidFill>
                <a:latin typeface="Raleway"/>
                <a:ea typeface="Raleway"/>
                <a:cs typeface="Raleway"/>
                <a:sym typeface="Raleway"/>
              </a:rPr>
              <a:t>How I Met Your Tractor</a:t>
            </a:r>
            <a:endParaRPr>
              <a:solidFill>
                <a:srgbClr val="1B285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00" y="1389950"/>
            <a:ext cx="2363600" cy="2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Visibilità</a:t>
            </a:r>
            <a:endParaRPr/>
          </a:p>
        </p:txBody>
      </p:sp>
      <p:pic>
        <p:nvPicPr>
          <p:cNvPr id="571" name="Google Shape;571;p81"/>
          <p:cNvPicPr preferRelativeResize="0"/>
          <p:nvPr/>
        </p:nvPicPr>
        <p:blipFill rotWithShape="1">
          <a:blip r:embed="rId3">
            <a:alphaModFix/>
          </a:blip>
          <a:srcRect b="0" l="6393" r="6384" t="0"/>
          <a:stretch/>
        </p:blipFill>
        <p:spPr>
          <a:xfrm>
            <a:off x="936786" y="1051175"/>
            <a:ext cx="7270428" cy="3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1"/>
          <p:cNvPicPr preferRelativeResize="0"/>
          <p:nvPr/>
        </p:nvPicPr>
        <p:blipFill rotWithShape="1">
          <a:blip r:embed="rId4">
            <a:alphaModFix/>
          </a:blip>
          <a:srcRect b="951" l="0" r="0" t="951"/>
          <a:stretch/>
        </p:blipFill>
        <p:spPr>
          <a:xfrm>
            <a:off x="936775" y="1051175"/>
            <a:ext cx="2113600" cy="161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Raggiungibilità </a:t>
            </a:r>
            <a:endParaRPr/>
          </a:p>
        </p:txBody>
      </p:sp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4724075" y="1154125"/>
            <a:ext cx="3831950" cy="37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2"/>
          <p:cNvPicPr preferRelativeResize="0"/>
          <p:nvPr/>
        </p:nvPicPr>
        <p:blipFill rotWithShape="1">
          <a:blip r:embed="rId4">
            <a:alphaModFix/>
          </a:blip>
          <a:srcRect b="7629" l="10201" r="44457" t="0"/>
          <a:stretch/>
        </p:blipFill>
        <p:spPr>
          <a:xfrm>
            <a:off x="475350" y="1154125"/>
            <a:ext cx="3831945" cy="37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 txBox="1"/>
          <p:nvPr>
            <p:ph type="title"/>
          </p:nvPr>
        </p:nvSpPr>
        <p:spPr>
          <a:xfrm>
            <a:off x="4860675" y="14192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Rapid Upper Limb </a:t>
            </a:r>
            <a:r>
              <a:rPr lang="it"/>
              <a:t>Assessment </a:t>
            </a:r>
            <a:endParaRPr/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0" y="936575"/>
            <a:ext cx="3630375" cy="327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83"/>
          <p:cNvGrpSpPr/>
          <p:nvPr/>
        </p:nvGrpSpPr>
        <p:grpSpPr>
          <a:xfrm>
            <a:off x="4952792" y="2993390"/>
            <a:ext cx="3860964" cy="670509"/>
            <a:chOff x="1431325" y="2473842"/>
            <a:chExt cx="3779700" cy="670509"/>
          </a:xfrm>
        </p:grpSpPr>
        <p:sp>
          <p:nvSpPr>
            <p:cNvPr id="587" name="Google Shape;587;p83"/>
            <p:cNvSpPr/>
            <p:nvPr/>
          </p:nvSpPr>
          <p:spPr>
            <a:xfrm rot="-5400000">
              <a:off x="3250975" y="1184300"/>
              <a:ext cx="670500" cy="324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3"/>
            <p:cNvSpPr txBox="1"/>
            <p:nvPr/>
          </p:nvSpPr>
          <p:spPr>
            <a:xfrm>
              <a:off x="2636879" y="2522759"/>
              <a:ext cx="2160300" cy="58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Altezza		175	cm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it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Peso		79	kg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83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3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3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5430811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3"/>
            <p:cNvSpPr/>
            <p:nvPr/>
          </p:nvSpPr>
          <p:spPr>
            <a:xfrm>
              <a:off x="2025165" y="2616802"/>
              <a:ext cx="844200" cy="3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50° M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93" name="Google Shape;593;p83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Ovako Working Posture Analysis (OWAS)</a:t>
            </a:r>
            <a:endParaRPr sz="2300"/>
          </a:p>
        </p:txBody>
      </p:sp>
      <p:sp>
        <p:nvSpPr>
          <p:cNvPr id="599" name="Google Shape;599;p84"/>
          <p:cNvSpPr txBox="1"/>
          <p:nvPr/>
        </p:nvSpPr>
        <p:spPr>
          <a:xfrm>
            <a:off x="321025" y="1051163"/>
            <a:ext cx="835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L’obiettivo di questa analisi è valutare il discomfort di una postura di lavoro basandosi sul posizionamento del corpo.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In particolare, è stato ottenuto il codice 1111.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0" name="Google Shape;60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248" y="2083923"/>
            <a:ext cx="4548575" cy="1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4835400" y="4323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accent3"/>
                </a:solidFill>
              </a:rPr>
              <a:t>Lower Back Analysis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606" name="Google Shape;606;p85"/>
          <p:cNvSpPr txBox="1"/>
          <p:nvPr>
            <p:ph idx="2" type="body"/>
          </p:nvPr>
        </p:nvSpPr>
        <p:spPr>
          <a:xfrm>
            <a:off x="4939500" y="688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  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Gli obiettivi di questa analisi riguardano: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Forze di compressione e di taglio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L'effetto del peso della parte superiore del corpo e delle forze della mano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Attività muscolare del busto</a:t>
            </a:r>
            <a:endParaRPr/>
          </a:p>
        </p:txBody>
      </p:sp>
      <p:pic>
        <p:nvPicPr>
          <p:cNvPr id="607" name="Google Shape;607;p85"/>
          <p:cNvPicPr preferRelativeResize="0"/>
          <p:nvPr/>
        </p:nvPicPr>
        <p:blipFill rotWithShape="1">
          <a:blip r:embed="rId3">
            <a:alphaModFix/>
          </a:blip>
          <a:srcRect b="0" l="1146" r="0" t="0"/>
          <a:stretch/>
        </p:blipFill>
        <p:spPr>
          <a:xfrm>
            <a:off x="493675" y="442775"/>
            <a:ext cx="3664101" cy="425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Static Strength Prediction (SSP)</a:t>
            </a:r>
            <a:endParaRPr sz="2300"/>
          </a:p>
        </p:txBody>
      </p:sp>
      <p:sp>
        <p:nvSpPr>
          <p:cNvPr id="613" name="Google Shape;613;p86"/>
          <p:cNvSpPr txBox="1"/>
          <p:nvPr/>
        </p:nvSpPr>
        <p:spPr>
          <a:xfrm>
            <a:off x="325450" y="1051163"/>
            <a:ext cx="835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Gli obiettivi di questa analisi riguardano la forza statica necessaria per svolgere un compito specifico e calcola angoli e torsioni di varie parti del corpo.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4" name="Google Shape;61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12" y="1666775"/>
            <a:ext cx="3176423" cy="28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891" y="1666788"/>
            <a:ext cx="3522997" cy="281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Comfort Assessment - Dreyfuss 2D and 3D</a:t>
            </a:r>
            <a:endParaRPr sz="2300"/>
          </a:p>
        </p:txBody>
      </p:sp>
      <p:pic>
        <p:nvPicPr>
          <p:cNvPr id="621" name="Google Shape;6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0" y="1225688"/>
            <a:ext cx="4332900" cy="30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575" y="1203575"/>
            <a:ext cx="3419474" cy="370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Posizionamento Manopola</a:t>
            </a:r>
            <a:endParaRPr/>
          </a:p>
        </p:txBody>
      </p:sp>
      <p:pic>
        <p:nvPicPr>
          <p:cNvPr id="628" name="Google Shape;6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25" y="1522103"/>
            <a:ext cx="2718567" cy="267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3458191" y="1233694"/>
            <a:ext cx="4972085" cy="3248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Traslando la posizione del monitor</a:t>
            </a:r>
            <a:endParaRPr/>
          </a:p>
        </p:txBody>
      </p:sp>
      <p:pic>
        <p:nvPicPr>
          <p:cNvPr id="635" name="Google Shape;635;p89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2962150" y="1348625"/>
            <a:ext cx="5974177" cy="34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5350"/>
            <a:ext cx="2657350" cy="279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Abbassando la posizione del monitor</a:t>
            </a:r>
            <a:endParaRPr/>
          </a:p>
        </p:txBody>
      </p:sp>
      <p:pic>
        <p:nvPicPr>
          <p:cNvPr id="642" name="Google Shape;6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0" y="1323713"/>
            <a:ext cx="3557175" cy="2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0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867275" y="973825"/>
            <a:ext cx="4840600" cy="37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5"/>
          <p:cNvSpPr txBox="1"/>
          <p:nvPr>
            <p:ph type="title"/>
          </p:nvPr>
        </p:nvSpPr>
        <p:spPr>
          <a:xfrm>
            <a:off x="261675" y="654000"/>
            <a:ext cx="7065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/>
              <a:t>Analisi del Contesto</a:t>
            </a:r>
            <a:endParaRPr sz="3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/>
              <a:t>Benchmark &amp; </a:t>
            </a:r>
            <a:r>
              <a:rPr lang="it" sz="3900"/>
              <a:t>QFD</a:t>
            </a:r>
            <a:endParaRPr sz="3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1"/>
          <p:cNvSpPr/>
          <p:nvPr/>
        </p:nvSpPr>
        <p:spPr>
          <a:xfrm>
            <a:off x="-24650" y="-75"/>
            <a:ext cx="13926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1"/>
          <p:cNvSpPr txBox="1"/>
          <p:nvPr>
            <p:ph idx="4294967295" type="title"/>
          </p:nvPr>
        </p:nvSpPr>
        <p:spPr>
          <a:xfrm rot="-5400000">
            <a:off x="-1718850" y="1746000"/>
            <a:ext cx="50892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500">
                <a:solidFill>
                  <a:schemeClr val="lt1"/>
                </a:solidFill>
              </a:rPr>
              <a:t>Handling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650" name="Google Shape;650;p91" title="s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025" y="99275"/>
            <a:ext cx="6593326" cy="4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5° Percentile Donna</a:t>
            </a:r>
            <a:endParaRPr/>
          </a:p>
        </p:txBody>
      </p:sp>
      <p:pic>
        <p:nvPicPr>
          <p:cNvPr id="656" name="Google Shape;6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700" y="1203575"/>
            <a:ext cx="3974900" cy="330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92"/>
          <p:cNvPicPr preferRelativeResize="0"/>
          <p:nvPr/>
        </p:nvPicPr>
        <p:blipFill rotWithShape="1">
          <a:blip r:embed="rId4">
            <a:alphaModFix/>
          </a:blip>
          <a:srcRect b="69" l="0" r="0" t="79"/>
          <a:stretch/>
        </p:blipFill>
        <p:spPr>
          <a:xfrm>
            <a:off x="694325" y="1240275"/>
            <a:ext cx="3877676" cy="32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50° Percentile Donna</a:t>
            </a:r>
            <a:endParaRPr/>
          </a:p>
        </p:txBody>
      </p:sp>
      <p:pic>
        <p:nvPicPr>
          <p:cNvPr id="663" name="Google Shape;663;p93"/>
          <p:cNvPicPr preferRelativeResize="0"/>
          <p:nvPr/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4930225" y="1051175"/>
            <a:ext cx="3724471" cy="3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25" y="1269700"/>
            <a:ext cx="3959575" cy="32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95</a:t>
            </a:r>
            <a:r>
              <a:rPr lang="it"/>
              <a:t>° Percentile Uomo</a:t>
            </a:r>
            <a:endParaRPr/>
          </a:p>
        </p:txBody>
      </p:sp>
      <p:pic>
        <p:nvPicPr>
          <p:cNvPr id="670" name="Google Shape;670;p94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835299" y="1335550"/>
            <a:ext cx="3459999" cy="30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25" y="1226913"/>
            <a:ext cx="3893925" cy="32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Confronto con i Percentili</a:t>
            </a:r>
            <a:endParaRPr/>
          </a:p>
        </p:txBody>
      </p:sp>
      <p:graphicFrame>
        <p:nvGraphicFramePr>
          <p:cNvPr id="677" name="Google Shape;677;p95"/>
          <p:cNvGraphicFramePr/>
          <p:nvPr/>
        </p:nvGraphicFramePr>
        <p:xfrm>
          <a:off x="2159000" y="179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{5B4DC5E0-8AE6-429D-9511-200BEAE9B6D4}</a:tableStyleId>
              </a:tblPr>
              <a:tblGrid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3"/>
                          </a:solidFill>
                        </a:rPr>
                        <a:t>Percentile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3"/>
                          </a:solidFill>
                        </a:rPr>
                        <a:t>RULA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3"/>
                          </a:solidFill>
                        </a:rPr>
                        <a:t>LBA [N]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3"/>
                          </a:solidFill>
                        </a:rPr>
                        <a:t>OWAS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5 ° F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254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1111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50° F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382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1111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50° M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583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1111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accent1"/>
                          </a:solidFill>
                        </a:rPr>
                        <a:t>95° M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744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dk2"/>
                          </a:solidFill>
                        </a:rPr>
                        <a:t>1111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6"/>
          <p:cNvSpPr txBox="1"/>
          <p:nvPr>
            <p:ph type="title"/>
          </p:nvPr>
        </p:nvSpPr>
        <p:spPr>
          <a:xfrm>
            <a:off x="261675" y="654000"/>
            <a:ext cx="88824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/>
              <a:t>Wireframe &amp; paper prototype</a:t>
            </a:r>
            <a:endParaRPr sz="3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7"/>
          <p:cNvSpPr txBox="1"/>
          <p:nvPr>
            <p:ph type="title"/>
          </p:nvPr>
        </p:nvSpPr>
        <p:spPr>
          <a:xfrm>
            <a:off x="765825" y="689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Wireframe - Struttura generale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sp>
        <p:nvSpPr>
          <p:cNvPr id="688" name="Google Shape;688;p97"/>
          <p:cNvSpPr txBox="1"/>
          <p:nvPr>
            <p:ph idx="1" type="body"/>
          </p:nvPr>
        </p:nvSpPr>
        <p:spPr>
          <a:xfrm>
            <a:off x="727650" y="1441200"/>
            <a:ext cx="38445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Architettura della pagina dell’interfaccia.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Composta da: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Raleway"/>
              <a:buChar char="-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struttura del monitor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-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schermo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9" name="Google Shape;689;p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90" name="Google Shape;690;p97"/>
          <p:cNvPicPr preferRelativeResize="0"/>
          <p:nvPr/>
        </p:nvPicPr>
        <p:blipFill rotWithShape="1">
          <a:blip r:embed="rId3">
            <a:alphaModFix/>
          </a:blip>
          <a:srcRect b="-690" l="0" r="0" t="690"/>
          <a:stretch/>
        </p:blipFill>
        <p:spPr>
          <a:xfrm>
            <a:off x="4681450" y="1201825"/>
            <a:ext cx="4151850" cy="34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8"/>
          <p:cNvSpPr txBox="1"/>
          <p:nvPr>
            <p:ph type="title"/>
          </p:nvPr>
        </p:nvSpPr>
        <p:spPr>
          <a:xfrm>
            <a:off x="727650" y="6891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Wireframe - Schermata Home e Menù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t/>
            </a:r>
            <a:endParaRPr/>
          </a:p>
        </p:txBody>
      </p:sp>
      <p:sp>
        <p:nvSpPr>
          <p:cNvPr id="696" name="Google Shape;696;p98"/>
          <p:cNvSpPr txBox="1"/>
          <p:nvPr>
            <p:ph idx="1" type="body"/>
          </p:nvPr>
        </p:nvSpPr>
        <p:spPr>
          <a:xfrm>
            <a:off x="727650" y="1441200"/>
            <a:ext cx="38445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Architettura della pagina dell’interfaccia.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Composta da: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Raleway"/>
              <a:buChar char="-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struttura del monitor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-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schermo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7" name="Google Shape;697;p9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98" name="Google Shape;698;p98"/>
          <p:cNvPicPr preferRelativeResize="0"/>
          <p:nvPr/>
        </p:nvPicPr>
        <p:blipFill rotWithShape="1">
          <a:blip r:embed="rId3">
            <a:alphaModFix/>
          </a:blip>
          <a:srcRect b="-580" l="0" r="0" t="580"/>
          <a:stretch/>
        </p:blipFill>
        <p:spPr>
          <a:xfrm>
            <a:off x="4438375" y="1224325"/>
            <a:ext cx="4277201" cy="34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>
            <p:ph type="title"/>
          </p:nvPr>
        </p:nvSpPr>
        <p:spPr>
          <a:xfrm>
            <a:off x="680825" y="59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Collegamenti tra le schermate - MIRO</a:t>
            </a:r>
            <a:endParaRPr/>
          </a:p>
        </p:txBody>
      </p:sp>
      <p:sp>
        <p:nvSpPr>
          <p:cNvPr id="704" name="Google Shape;704;p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05" name="Google Shape;7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5" y="1885174"/>
            <a:ext cx="3246424" cy="2639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busta&#10;&#10;Descrizione generata automaticamente" id="706" name="Google Shape;706;p99"/>
          <p:cNvPicPr preferRelativeResize="0"/>
          <p:nvPr/>
        </p:nvPicPr>
        <p:blipFill rotWithShape="1">
          <a:blip r:embed="rId4">
            <a:alphaModFix/>
          </a:blip>
          <a:srcRect b="8728" l="8566" r="2663" t="7582"/>
          <a:stretch/>
        </p:blipFill>
        <p:spPr>
          <a:xfrm>
            <a:off x="3739550" y="3156149"/>
            <a:ext cx="2436298" cy="1722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99"/>
          <p:cNvGrpSpPr/>
          <p:nvPr/>
        </p:nvGrpSpPr>
        <p:grpSpPr>
          <a:xfrm>
            <a:off x="3613219" y="1149167"/>
            <a:ext cx="2227748" cy="1873007"/>
            <a:chOff x="3933343" y="1520025"/>
            <a:chExt cx="1523559" cy="1080477"/>
          </a:xfrm>
        </p:grpSpPr>
        <p:pic>
          <p:nvPicPr>
            <p:cNvPr id="708" name="Google Shape;708;p99"/>
            <p:cNvPicPr preferRelativeResize="0"/>
            <p:nvPr/>
          </p:nvPicPr>
          <p:blipFill rotWithShape="1">
            <a:blip r:embed="rId5">
              <a:alphaModFix/>
            </a:blip>
            <a:srcRect b="14027" l="13470" r="4890" t="8770"/>
            <a:stretch/>
          </p:blipFill>
          <p:spPr>
            <a:xfrm>
              <a:off x="3933343" y="1520025"/>
              <a:ext cx="1523559" cy="1080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71394">
              <a:off x="4906781" y="1563096"/>
              <a:ext cx="111254" cy="844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magine che contiene testo&#10;&#10;Descrizione generata automaticamente" id="710" name="Google Shape;710;p99"/>
          <p:cNvPicPr preferRelativeResize="0"/>
          <p:nvPr/>
        </p:nvPicPr>
        <p:blipFill rotWithShape="1">
          <a:blip r:embed="rId7">
            <a:alphaModFix/>
          </a:blip>
          <a:srcRect b="4287" l="3429" r="4878" t="6578"/>
          <a:stretch/>
        </p:blipFill>
        <p:spPr>
          <a:xfrm>
            <a:off x="6706649" y="1327300"/>
            <a:ext cx="2080352" cy="1516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99"/>
          <p:cNvCxnSpPr/>
          <p:nvPr/>
        </p:nvCxnSpPr>
        <p:spPr>
          <a:xfrm flipH="1" rot="10800000">
            <a:off x="3091925" y="2479350"/>
            <a:ext cx="4959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99"/>
          <p:cNvCxnSpPr>
            <a:endCxn id="706" idx="1"/>
          </p:cNvCxnSpPr>
          <p:nvPr/>
        </p:nvCxnSpPr>
        <p:spPr>
          <a:xfrm>
            <a:off x="3053150" y="3257223"/>
            <a:ext cx="686400" cy="7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99"/>
          <p:cNvCxnSpPr>
            <a:stCxn id="709" idx="1"/>
          </p:cNvCxnSpPr>
          <p:nvPr/>
        </p:nvCxnSpPr>
        <p:spPr>
          <a:xfrm>
            <a:off x="5036682" y="1292253"/>
            <a:ext cx="1604100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0"/>
          <p:cNvSpPr txBox="1"/>
          <p:nvPr>
            <p:ph type="title"/>
          </p:nvPr>
        </p:nvSpPr>
        <p:spPr>
          <a:xfrm>
            <a:off x="680825" y="59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Collegamenti tra le schermate - MIRO</a:t>
            </a:r>
            <a:endParaRPr/>
          </a:p>
        </p:txBody>
      </p:sp>
      <p:sp>
        <p:nvSpPr>
          <p:cNvPr id="719" name="Google Shape;719;p10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20" name="Google Shape;7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725" y="3088550"/>
            <a:ext cx="2092923" cy="173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721" name="Google Shape;721;p100"/>
          <p:cNvPicPr preferRelativeResize="0"/>
          <p:nvPr/>
        </p:nvPicPr>
        <p:blipFill rotWithShape="1">
          <a:blip r:embed="rId4">
            <a:alphaModFix/>
          </a:blip>
          <a:srcRect b="12367" l="7804" r="5764" t="6693"/>
          <a:stretch/>
        </p:blipFill>
        <p:spPr>
          <a:xfrm>
            <a:off x="2302613" y="1467243"/>
            <a:ext cx="2203373" cy="15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00"/>
          <p:cNvPicPr preferRelativeResize="0"/>
          <p:nvPr/>
        </p:nvPicPr>
        <p:blipFill rotWithShape="1">
          <a:blip r:embed="rId5">
            <a:alphaModFix/>
          </a:blip>
          <a:srcRect b="13783" l="7806" r="5070" t="1707"/>
          <a:stretch/>
        </p:blipFill>
        <p:spPr>
          <a:xfrm>
            <a:off x="2211763" y="3203698"/>
            <a:ext cx="2385071" cy="1735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busta, stazionario, documento&#10;&#10;Descrizione generata automaticamente" id="723" name="Google Shape;723;p100"/>
          <p:cNvPicPr preferRelativeResize="0"/>
          <p:nvPr/>
        </p:nvPicPr>
        <p:blipFill rotWithShape="1">
          <a:blip r:embed="rId6">
            <a:alphaModFix/>
          </a:blip>
          <a:srcRect b="7656" l="4339" r="5431" t="4136"/>
          <a:stretch/>
        </p:blipFill>
        <p:spPr>
          <a:xfrm>
            <a:off x="4734200" y="1386850"/>
            <a:ext cx="1766801" cy="129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724" name="Google Shape;724;p100"/>
          <p:cNvPicPr preferRelativeResize="0"/>
          <p:nvPr/>
        </p:nvPicPr>
        <p:blipFill rotWithShape="1">
          <a:blip r:embed="rId7">
            <a:alphaModFix/>
          </a:blip>
          <a:srcRect b="3559" l="4525" r="1780" t="8767"/>
          <a:stretch/>
        </p:blipFill>
        <p:spPr>
          <a:xfrm>
            <a:off x="6800350" y="1292351"/>
            <a:ext cx="1980601" cy="1389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busta&#10;&#10;Descrizione generata automaticamente" id="725" name="Google Shape;725;p100"/>
          <p:cNvPicPr preferRelativeResize="0"/>
          <p:nvPr/>
        </p:nvPicPr>
        <p:blipFill rotWithShape="1">
          <a:blip r:embed="rId8">
            <a:alphaModFix/>
          </a:blip>
          <a:srcRect b="8728" l="8566" r="2663" t="7582"/>
          <a:stretch/>
        </p:blipFill>
        <p:spPr>
          <a:xfrm>
            <a:off x="108575" y="2161400"/>
            <a:ext cx="1965814" cy="1389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100"/>
          <p:cNvCxnSpPr>
            <a:endCxn id="721" idx="1"/>
          </p:cNvCxnSpPr>
          <p:nvPr/>
        </p:nvCxnSpPr>
        <p:spPr>
          <a:xfrm flipH="1" rot="10800000">
            <a:off x="1361213" y="2241018"/>
            <a:ext cx="941400" cy="3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100"/>
          <p:cNvCxnSpPr>
            <a:endCxn id="722" idx="1"/>
          </p:cNvCxnSpPr>
          <p:nvPr/>
        </p:nvCxnSpPr>
        <p:spPr>
          <a:xfrm>
            <a:off x="1059763" y="3169724"/>
            <a:ext cx="1152000" cy="9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100"/>
          <p:cNvCxnSpPr>
            <a:endCxn id="723" idx="2"/>
          </p:cNvCxnSpPr>
          <p:nvPr/>
        </p:nvCxnSpPr>
        <p:spPr>
          <a:xfrm flipH="1" rot="10800000">
            <a:off x="1789001" y="2682249"/>
            <a:ext cx="382860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" name="Google Shape;729;p100"/>
          <p:cNvCxnSpPr>
            <a:endCxn id="724" idx="1"/>
          </p:cNvCxnSpPr>
          <p:nvPr/>
        </p:nvCxnSpPr>
        <p:spPr>
          <a:xfrm>
            <a:off x="6115750" y="1759900"/>
            <a:ext cx="68460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56"/>
          <p:cNvGrpSpPr/>
          <p:nvPr/>
        </p:nvGrpSpPr>
        <p:grpSpPr>
          <a:xfrm>
            <a:off x="6087899" y="3331389"/>
            <a:ext cx="1309666" cy="1264243"/>
            <a:chOff x="2986712" y="1676962"/>
            <a:chExt cx="1854000" cy="1854000"/>
          </a:xfrm>
        </p:grpSpPr>
        <p:sp>
          <p:nvSpPr>
            <p:cNvPr id="290" name="Google Shape;290;p5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1155CC"/>
            </a:solidFill>
            <a:ln cap="flat" cmpd="sng" w="2857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6"/>
            <p:cNvSpPr txBox="1"/>
            <p:nvPr/>
          </p:nvSpPr>
          <p:spPr>
            <a:xfrm>
              <a:off x="3161013" y="2343241"/>
              <a:ext cx="1343400" cy="521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Rifornimento delle mangiatoie</a:t>
              </a:r>
              <a:endParaRPr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2" name="Google Shape;292;p56"/>
          <p:cNvGrpSpPr/>
          <p:nvPr/>
        </p:nvGrpSpPr>
        <p:grpSpPr>
          <a:xfrm>
            <a:off x="6095767" y="2213928"/>
            <a:ext cx="1294277" cy="1264243"/>
            <a:chOff x="6077707" y="1644751"/>
            <a:chExt cx="1854000" cy="1854000"/>
          </a:xfrm>
        </p:grpSpPr>
        <p:sp>
          <p:nvSpPr>
            <p:cNvPr id="293" name="Google Shape;293;p56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6D9EEB"/>
            </a:solidFill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6"/>
            <p:cNvSpPr txBox="1"/>
            <p:nvPr/>
          </p:nvSpPr>
          <p:spPr>
            <a:xfrm>
              <a:off x="6295774" y="2311047"/>
              <a:ext cx="1380900" cy="5214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9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Manutenzione macchine</a:t>
              </a:r>
              <a:endParaRPr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5" name="Google Shape;295;p56"/>
          <p:cNvGrpSpPr/>
          <p:nvPr/>
        </p:nvGrpSpPr>
        <p:grpSpPr>
          <a:xfrm>
            <a:off x="7094264" y="1072164"/>
            <a:ext cx="1294277" cy="1264243"/>
            <a:chOff x="2834102" y="1644762"/>
            <a:chExt cx="1854000" cy="1854000"/>
          </a:xfrm>
        </p:grpSpPr>
        <p:sp>
          <p:nvSpPr>
            <p:cNvPr id="296" name="Google Shape;296;p56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6D9EEB"/>
            </a:solidFill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6"/>
            <p:cNvSpPr txBox="1"/>
            <p:nvPr/>
          </p:nvSpPr>
          <p:spPr>
            <a:xfrm>
              <a:off x="3142502" y="2311050"/>
              <a:ext cx="1290600" cy="5214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Tagliare la legna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8" name="Google Shape;298;p56"/>
          <p:cNvGrpSpPr/>
          <p:nvPr/>
        </p:nvGrpSpPr>
        <p:grpSpPr>
          <a:xfrm>
            <a:off x="6095525" y="1072164"/>
            <a:ext cx="1294277" cy="1264243"/>
            <a:chOff x="1212300" y="1644762"/>
            <a:chExt cx="1854000" cy="1854000"/>
          </a:xfrm>
        </p:grpSpPr>
        <p:sp>
          <p:nvSpPr>
            <p:cNvPr id="299" name="Google Shape;299;p56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1155CC"/>
            </a:solidFill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6"/>
            <p:cNvSpPr txBox="1"/>
            <p:nvPr/>
          </p:nvSpPr>
          <p:spPr>
            <a:xfrm>
              <a:off x="1275366" y="2311041"/>
              <a:ext cx="1532400" cy="521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Pulire le strade dalla neve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1" name="Google Shape;301;p56"/>
          <p:cNvSpPr txBox="1"/>
          <p:nvPr>
            <p:ph type="title"/>
          </p:nvPr>
        </p:nvSpPr>
        <p:spPr>
          <a:xfrm>
            <a:off x="2256950" y="409225"/>
            <a:ext cx="50208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64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Personas e Scenarios</a:t>
            </a:r>
            <a:endParaRPr sz="264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2" name="Google Shape;302;p56"/>
          <p:cNvGrpSpPr/>
          <p:nvPr/>
        </p:nvGrpSpPr>
        <p:grpSpPr>
          <a:xfrm>
            <a:off x="857315" y="1244842"/>
            <a:ext cx="2169023" cy="3202420"/>
            <a:chOff x="1118224" y="283725"/>
            <a:chExt cx="2090826" cy="4076400"/>
          </a:xfrm>
        </p:grpSpPr>
        <p:sp>
          <p:nvSpPr>
            <p:cNvPr id="303" name="Google Shape;303;p5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2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D5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1233931" y="1225042"/>
              <a:ext cx="1815000" cy="15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Neo Lavoratore</a:t>
              </a:r>
              <a:r>
                <a:rPr lang="it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 - 28 anni</a:t>
              </a:r>
              <a:endParaRPr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Laureato e impiegato presso un'azienda agricola</a:t>
              </a:r>
              <a:endParaRPr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Nebraska</a:t>
              </a:r>
              <a:endParaRPr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4000">
                  <a:solidFill>
                    <a:srgbClr val="1B285B"/>
                  </a:solidFill>
                  <a:latin typeface="Raleway"/>
                  <a:ea typeface="Raleway"/>
                  <a:cs typeface="Raleway"/>
                  <a:sym typeface="Raleway"/>
                </a:rPr>
                <a:t>Paul</a:t>
              </a:r>
              <a:endParaRPr sz="4000">
                <a:solidFill>
                  <a:srgbClr val="1B285B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aleway"/>
                <a:buChar char="●"/>
              </a:pPr>
              <a:r>
                <a:rPr lang="it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Contesti di lavoro agricolo e di raccolta del latte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aleway"/>
                <a:buChar char="●"/>
              </a:pPr>
              <a:r>
                <a:rPr lang="it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Utilizzo di mezzi differenti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9" name="Google Shape;309;p56"/>
          <p:cNvGrpSpPr/>
          <p:nvPr/>
        </p:nvGrpSpPr>
        <p:grpSpPr>
          <a:xfrm>
            <a:off x="3080819" y="1244842"/>
            <a:ext cx="2169023" cy="3202420"/>
            <a:chOff x="1118224" y="283725"/>
            <a:chExt cx="2090826" cy="4076400"/>
          </a:xfrm>
        </p:grpSpPr>
        <p:sp>
          <p:nvSpPr>
            <p:cNvPr id="310" name="Google Shape;310;p56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2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6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D5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4000">
                  <a:solidFill>
                    <a:srgbClr val="1B285B"/>
                  </a:solidFill>
                  <a:latin typeface="Raleway"/>
                  <a:ea typeface="Raleway"/>
                  <a:cs typeface="Raleway"/>
                  <a:sym typeface="Raleway"/>
                </a:rPr>
                <a:t>Gianni</a:t>
              </a:r>
              <a:endParaRPr sz="4000">
                <a:solidFill>
                  <a:srgbClr val="1B285B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3" name="Google Shape;313;p56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6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aleway"/>
                <a:buChar char="●"/>
              </a:pPr>
              <a:r>
                <a:rPr lang="it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Vari Contesti di lavoro e atmosferici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aleway"/>
                <a:buChar char="●"/>
              </a:pPr>
              <a:r>
                <a:rPr lang="it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Mezzo economico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5" name="Google Shape;315;p56"/>
          <p:cNvGrpSpPr/>
          <p:nvPr/>
        </p:nvGrpSpPr>
        <p:grpSpPr>
          <a:xfrm>
            <a:off x="7094267" y="3331391"/>
            <a:ext cx="1294277" cy="1264243"/>
            <a:chOff x="6077707" y="1644751"/>
            <a:chExt cx="1854000" cy="1854000"/>
          </a:xfrm>
        </p:grpSpPr>
        <p:sp>
          <p:nvSpPr>
            <p:cNvPr id="316" name="Google Shape;316;p56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6D9EEB"/>
            </a:solidFill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6386100" y="2311040"/>
              <a:ext cx="1290600" cy="5214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Trasporto del latte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8" name="Google Shape;318;p56"/>
          <p:cNvGrpSpPr/>
          <p:nvPr/>
        </p:nvGrpSpPr>
        <p:grpSpPr>
          <a:xfrm>
            <a:off x="7086574" y="2213926"/>
            <a:ext cx="1309666" cy="1264243"/>
            <a:chOff x="2986712" y="1676962"/>
            <a:chExt cx="1854000" cy="1854000"/>
          </a:xfrm>
        </p:grpSpPr>
        <p:sp>
          <p:nvSpPr>
            <p:cNvPr id="319" name="Google Shape;319;p5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1155CC"/>
            </a:solidFill>
            <a:ln cap="flat" cmpd="sng" w="2857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3216184" y="2343260"/>
              <a:ext cx="1357200" cy="521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Lavoro sul campo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21" name="Google Shape;321;p56"/>
          <p:cNvSpPr/>
          <p:nvPr/>
        </p:nvSpPr>
        <p:spPr>
          <a:xfrm>
            <a:off x="3223938" y="1980591"/>
            <a:ext cx="18828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Esperto</a:t>
            </a:r>
            <a:r>
              <a:rPr lang="it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- 54 anni</a:t>
            </a:r>
            <a:endParaRPr sz="1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Contadino e Imprenditore diplomato</a:t>
            </a:r>
            <a:endParaRPr sz="1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agricola</a:t>
            </a:r>
            <a:endParaRPr sz="1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Modena</a:t>
            </a:r>
            <a:endParaRPr sz="1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1"/>
          <p:cNvSpPr txBox="1"/>
          <p:nvPr>
            <p:ph type="title"/>
          </p:nvPr>
        </p:nvSpPr>
        <p:spPr>
          <a:xfrm>
            <a:off x="555625" y="721100"/>
            <a:ext cx="7688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 u="sng">
                <a:solidFill>
                  <a:schemeClr val="hlink"/>
                </a:solidFill>
                <a:hlinkClick r:id="rId3"/>
              </a:rPr>
              <a:t>Collegamenti tra le schermate - MIRO</a:t>
            </a:r>
            <a:endParaRPr sz="2700"/>
          </a:p>
        </p:txBody>
      </p:sp>
      <p:sp>
        <p:nvSpPr>
          <p:cNvPr id="735" name="Google Shape;735;p101"/>
          <p:cNvSpPr txBox="1"/>
          <p:nvPr>
            <p:ph idx="1" type="body"/>
          </p:nvPr>
        </p:nvSpPr>
        <p:spPr>
          <a:xfrm>
            <a:off x="1553325" y="-1222225"/>
            <a:ext cx="3112200" cy="2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37" name="Google Shape;737;p101"/>
          <p:cNvSpPr txBox="1"/>
          <p:nvPr/>
        </p:nvSpPr>
        <p:spPr>
          <a:xfrm>
            <a:off x="555625" y="126750"/>
            <a:ext cx="52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Connessioni</a:t>
            </a:r>
            <a:endParaRPr b="1" sz="2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8" name="Google Shape;73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75" y="1443550"/>
            <a:ext cx="5432102" cy="31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>
            <p:ph type="title"/>
          </p:nvPr>
        </p:nvSpPr>
        <p:spPr>
          <a:xfrm>
            <a:off x="727650" y="620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Paper prototype</a:t>
            </a:r>
            <a:endParaRPr/>
          </a:p>
        </p:txBody>
      </p:sp>
      <p:sp>
        <p:nvSpPr>
          <p:cNvPr id="744" name="Google Shape;744;p102"/>
          <p:cNvSpPr txBox="1"/>
          <p:nvPr>
            <p:ph idx="1" type="body"/>
          </p:nvPr>
        </p:nvSpPr>
        <p:spPr>
          <a:xfrm>
            <a:off x="729450" y="1361850"/>
            <a:ext cx="76887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Lista delle features mostrate: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selezione dal menù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worked area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remotes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user settings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back home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AutoNum type="arabicPeriod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notification area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5" name="Google Shape;745;p10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51" name="Google Shape;751;p103"/>
          <p:cNvPicPr preferRelativeResize="0"/>
          <p:nvPr/>
        </p:nvPicPr>
        <p:blipFill rotWithShape="1">
          <a:blip r:embed="rId3">
            <a:alphaModFix/>
          </a:blip>
          <a:srcRect b="6047" l="0" r="0" t="6047"/>
          <a:stretch/>
        </p:blipFill>
        <p:spPr>
          <a:xfrm>
            <a:off x="2646524" y="770325"/>
            <a:ext cx="5525100" cy="4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03"/>
          <p:cNvSpPr txBox="1"/>
          <p:nvPr>
            <p:ph type="title"/>
          </p:nvPr>
        </p:nvSpPr>
        <p:spPr>
          <a:xfrm>
            <a:off x="152450" y="90713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Wireframe</a:t>
            </a:r>
            <a:br>
              <a:rPr lang="it"/>
            </a:b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4"/>
          <p:cNvSpPr txBox="1"/>
          <p:nvPr>
            <p:ph type="title"/>
          </p:nvPr>
        </p:nvSpPr>
        <p:spPr>
          <a:xfrm>
            <a:off x="291250" y="6054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Home</a:t>
            </a:r>
            <a:br>
              <a:rPr lang="it"/>
            </a:br>
            <a:br>
              <a:rPr lang="it"/>
            </a:br>
            <a:endParaRPr/>
          </a:p>
        </p:txBody>
      </p:sp>
      <p:sp>
        <p:nvSpPr>
          <p:cNvPr id="758" name="Google Shape;758;p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pSp>
        <p:nvGrpSpPr>
          <p:cNvPr id="759" name="Google Shape;759;p104"/>
          <p:cNvGrpSpPr/>
          <p:nvPr/>
        </p:nvGrpSpPr>
        <p:grpSpPr>
          <a:xfrm>
            <a:off x="2121950" y="403383"/>
            <a:ext cx="6281626" cy="4454740"/>
            <a:chOff x="2254675" y="603558"/>
            <a:chExt cx="6281626" cy="4454740"/>
          </a:xfrm>
        </p:grpSpPr>
        <p:pic>
          <p:nvPicPr>
            <p:cNvPr id="760" name="Google Shape;760;p104"/>
            <p:cNvPicPr preferRelativeResize="0"/>
            <p:nvPr/>
          </p:nvPicPr>
          <p:blipFill rotWithShape="1">
            <a:blip r:embed="rId3">
              <a:alphaModFix/>
            </a:blip>
            <a:srcRect b="14027" l="13470" r="4890" t="8770"/>
            <a:stretch/>
          </p:blipFill>
          <p:spPr>
            <a:xfrm>
              <a:off x="2254675" y="603558"/>
              <a:ext cx="6281626" cy="4454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1364">
              <a:off x="6306250" y="774175"/>
              <a:ext cx="514350" cy="39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5"/>
          <p:cNvSpPr txBox="1"/>
          <p:nvPr>
            <p:ph type="title"/>
          </p:nvPr>
        </p:nvSpPr>
        <p:spPr>
          <a:xfrm>
            <a:off x="285200" y="70822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Notifiche</a:t>
            </a:r>
            <a:br>
              <a:rPr lang="it"/>
            </a:br>
            <a:endParaRPr/>
          </a:p>
        </p:txBody>
      </p:sp>
      <p:sp>
        <p:nvSpPr>
          <p:cNvPr id="767" name="Google Shape;767;p10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&#10;&#10;Descrizione generata automaticamente" id="768" name="Google Shape;768;p105"/>
          <p:cNvPicPr preferRelativeResize="0"/>
          <p:nvPr/>
        </p:nvPicPr>
        <p:blipFill rotWithShape="1">
          <a:blip r:embed="rId3">
            <a:alphaModFix/>
          </a:blip>
          <a:srcRect b="4287" l="3429" r="4878" t="6578"/>
          <a:stretch/>
        </p:blipFill>
        <p:spPr>
          <a:xfrm>
            <a:off x="2424825" y="571000"/>
            <a:ext cx="6111478" cy="445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6"/>
          <p:cNvSpPr txBox="1"/>
          <p:nvPr>
            <p:ph type="title"/>
          </p:nvPr>
        </p:nvSpPr>
        <p:spPr>
          <a:xfrm>
            <a:off x="18800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Menù</a:t>
            </a:r>
            <a:br>
              <a:rPr lang="it"/>
            </a:br>
            <a:endParaRPr/>
          </a:p>
        </p:txBody>
      </p:sp>
      <p:sp>
        <p:nvSpPr>
          <p:cNvPr id="774" name="Google Shape;774;p10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, busta&#10;&#10;Descrizione generata automaticamente" id="775" name="Google Shape;775;p106"/>
          <p:cNvPicPr preferRelativeResize="0"/>
          <p:nvPr/>
        </p:nvPicPr>
        <p:blipFill rotWithShape="1">
          <a:blip r:embed="rId3">
            <a:alphaModFix/>
          </a:blip>
          <a:srcRect b="8728" l="8566" r="2663" t="7582"/>
          <a:stretch/>
        </p:blipFill>
        <p:spPr>
          <a:xfrm>
            <a:off x="2426114" y="575939"/>
            <a:ext cx="5974918" cy="42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7"/>
          <p:cNvSpPr txBox="1"/>
          <p:nvPr>
            <p:ph type="title"/>
          </p:nvPr>
        </p:nvSpPr>
        <p:spPr>
          <a:xfrm>
            <a:off x="727650" y="117744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Area </a:t>
            </a:r>
            <a:br>
              <a:rPr lang="it"/>
            </a:br>
            <a:r>
              <a:rPr lang="it"/>
              <a:t>Lavorata</a:t>
            </a:r>
            <a:br>
              <a:rPr lang="it"/>
            </a:br>
            <a:endParaRPr/>
          </a:p>
        </p:txBody>
      </p:sp>
      <p:sp>
        <p:nvSpPr>
          <p:cNvPr id="781" name="Google Shape;781;p10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&#10;&#10;Descrizione generata automaticamente" id="782" name="Google Shape;782;p107"/>
          <p:cNvPicPr preferRelativeResize="0"/>
          <p:nvPr/>
        </p:nvPicPr>
        <p:blipFill rotWithShape="1">
          <a:blip r:embed="rId3">
            <a:alphaModFix/>
          </a:blip>
          <a:srcRect b="12367" l="7804" r="5764" t="6693"/>
          <a:stretch/>
        </p:blipFill>
        <p:spPr>
          <a:xfrm>
            <a:off x="2636660" y="610289"/>
            <a:ext cx="6173990" cy="433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8"/>
          <p:cNvSpPr txBox="1"/>
          <p:nvPr>
            <p:ph type="title"/>
          </p:nvPr>
        </p:nvSpPr>
        <p:spPr>
          <a:xfrm>
            <a:off x="727650" y="1340286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Area </a:t>
            </a:r>
            <a:br>
              <a:rPr lang="it"/>
            </a:br>
            <a:r>
              <a:rPr lang="it"/>
              <a:t>Lavorata</a:t>
            </a:r>
            <a:br>
              <a:rPr lang="it"/>
            </a:br>
            <a:endParaRPr/>
          </a:p>
        </p:txBody>
      </p:sp>
      <p:sp>
        <p:nvSpPr>
          <p:cNvPr id="788" name="Google Shape;788;p10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&#10;&#10;Descrizione generata automaticamente" id="789" name="Google Shape;789;p108"/>
          <p:cNvPicPr preferRelativeResize="0"/>
          <p:nvPr/>
        </p:nvPicPr>
        <p:blipFill rotWithShape="1">
          <a:blip r:embed="rId3">
            <a:alphaModFix/>
          </a:blip>
          <a:srcRect b="14763" l="11463" r="6709" t="4870"/>
          <a:stretch/>
        </p:blipFill>
        <p:spPr>
          <a:xfrm>
            <a:off x="2702472" y="526094"/>
            <a:ext cx="6108182" cy="449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9"/>
          <p:cNvSpPr txBox="1"/>
          <p:nvPr>
            <p:ph type="title"/>
          </p:nvPr>
        </p:nvSpPr>
        <p:spPr>
          <a:xfrm>
            <a:off x="21750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Remotes</a:t>
            </a:r>
            <a:endParaRPr/>
          </a:p>
        </p:txBody>
      </p:sp>
      <p:sp>
        <p:nvSpPr>
          <p:cNvPr id="795" name="Google Shape;795;p10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96" name="Google Shape;796;p109"/>
          <p:cNvPicPr preferRelativeResize="0"/>
          <p:nvPr/>
        </p:nvPicPr>
        <p:blipFill rotWithShape="1">
          <a:blip r:embed="rId3">
            <a:alphaModFix/>
          </a:blip>
          <a:srcRect b="13783" l="7806" r="5070" t="1707"/>
          <a:stretch/>
        </p:blipFill>
        <p:spPr>
          <a:xfrm>
            <a:off x="2415000" y="374050"/>
            <a:ext cx="5931147" cy="431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0"/>
          <p:cNvSpPr txBox="1"/>
          <p:nvPr>
            <p:ph type="title"/>
          </p:nvPr>
        </p:nvSpPr>
        <p:spPr>
          <a:xfrm>
            <a:off x="261750" y="56792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Remotes</a:t>
            </a:r>
            <a:endParaRPr/>
          </a:p>
        </p:txBody>
      </p:sp>
      <p:sp>
        <p:nvSpPr>
          <p:cNvPr id="802" name="Google Shape;802;p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03" name="Google Shape;803;p110"/>
          <p:cNvPicPr preferRelativeResize="0"/>
          <p:nvPr/>
        </p:nvPicPr>
        <p:blipFill rotWithShape="1">
          <a:blip r:embed="rId3">
            <a:alphaModFix/>
          </a:blip>
          <a:srcRect b="2587" l="6348" r="12370" t="1947"/>
          <a:stretch/>
        </p:blipFill>
        <p:spPr>
          <a:xfrm>
            <a:off x="2798575" y="435201"/>
            <a:ext cx="5055529" cy="44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455975" y="443650"/>
            <a:ext cx="2933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4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Goals</a:t>
            </a:r>
            <a:endParaRPr sz="3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7" name="Google Shape;327;p57"/>
          <p:cNvGrpSpPr/>
          <p:nvPr/>
        </p:nvGrpSpPr>
        <p:grpSpPr>
          <a:xfrm>
            <a:off x="455975" y="1121000"/>
            <a:ext cx="7469307" cy="1647786"/>
            <a:chOff x="183" y="4091"/>
            <a:chExt cx="8251554" cy="2475640"/>
          </a:xfrm>
        </p:grpSpPr>
        <p:sp>
          <p:nvSpPr>
            <p:cNvPr id="328" name="Google Shape;328;p57"/>
            <p:cNvSpPr/>
            <p:nvPr/>
          </p:nvSpPr>
          <p:spPr>
            <a:xfrm rot="5400000">
              <a:off x="4127591" y="-3084259"/>
              <a:ext cx="707700" cy="6884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1EFFF">
                <a:alpha val="89020"/>
              </a:srgbClr>
            </a:solidFill>
            <a:ln cap="flat" cmpd="sng" w="12700">
              <a:solidFill>
                <a:srgbClr val="0E00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9" name="Google Shape;329;p57"/>
            <p:cNvSpPr txBox="1"/>
            <p:nvPr/>
          </p:nvSpPr>
          <p:spPr>
            <a:xfrm>
              <a:off x="1073764" y="55852"/>
              <a:ext cx="68499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106675" spcFirstLastPara="1" rIns="9525" wrap="square" tIns="9525">
              <a:noAutofit/>
            </a:bodyPr>
            <a:lstStyle/>
            <a:p>
              <a:pPr indent="-9525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Velocità nell'impostare le impostazioni di default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9525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Adattabilità al contesto, modifica delle impostazioni in base al terreno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0" name="Google Shape;330;p57"/>
            <p:cNvSpPr/>
            <p:nvPr/>
          </p:nvSpPr>
          <p:spPr>
            <a:xfrm rot="5400000">
              <a:off x="-48717" y="919858"/>
              <a:ext cx="1104900" cy="1007100"/>
            </a:xfrm>
            <a:prstGeom prst="chevron">
              <a:avLst>
                <a:gd fmla="val 35754" name="adj"/>
              </a:avLst>
            </a:prstGeom>
            <a:solidFill>
              <a:srgbClr val="1B285B"/>
            </a:solidFill>
            <a:ln cap="flat" cmpd="sng" w="12700">
              <a:solidFill>
                <a:srgbClr val="0E00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1" name="Google Shape;331;p57"/>
            <p:cNvSpPr txBox="1"/>
            <p:nvPr/>
          </p:nvSpPr>
          <p:spPr>
            <a:xfrm>
              <a:off x="61082" y="1347708"/>
              <a:ext cx="8850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i="0" lang="it" sz="11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Controllo</a:t>
              </a:r>
              <a:endParaRPr i="0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2" name="Google Shape;332;p57"/>
            <p:cNvSpPr/>
            <p:nvPr/>
          </p:nvSpPr>
          <p:spPr>
            <a:xfrm rot="5400000">
              <a:off x="4127591" y="-2184194"/>
              <a:ext cx="707700" cy="6884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1EFFF">
                <a:alpha val="89020"/>
              </a:srgbClr>
            </a:solidFill>
            <a:ln cap="flat" cmpd="sng" w="12700">
              <a:solidFill>
                <a:srgbClr val="0E00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3" name="Google Shape;333;p57"/>
            <p:cNvSpPr txBox="1"/>
            <p:nvPr/>
          </p:nvSpPr>
          <p:spPr>
            <a:xfrm>
              <a:off x="1094555" y="938662"/>
              <a:ext cx="71571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106675" spcFirstLastPara="1" rIns="9525" wrap="square" tIns="9525">
              <a:noAutofit/>
            </a:bodyPr>
            <a:lstStyle/>
            <a:p>
              <a:pPr indent="-9525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Affidabilità nel mezzo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9525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Assistenza nel controllo delle anomalie del sistema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4" name="Google Shape;334;p57"/>
            <p:cNvSpPr txBox="1"/>
            <p:nvPr/>
          </p:nvSpPr>
          <p:spPr>
            <a:xfrm>
              <a:off x="61086" y="2151156"/>
              <a:ext cx="8850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Open Sans"/>
                <a:buNone/>
              </a:pPr>
              <a:r>
                <a:rPr i="0" lang="it" sz="11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Efficienza</a:t>
              </a:r>
              <a:endParaRPr i="0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5" name="Google Shape;335;p57"/>
            <p:cNvSpPr/>
            <p:nvPr/>
          </p:nvSpPr>
          <p:spPr>
            <a:xfrm rot="5400000">
              <a:off x="4127591" y="-1316318"/>
              <a:ext cx="707700" cy="6884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1EFFF">
                <a:alpha val="89020"/>
              </a:srgbClr>
            </a:solidFill>
            <a:ln cap="flat" cmpd="sng" w="12700">
              <a:solidFill>
                <a:srgbClr val="0E00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6" name="Google Shape;336;p57"/>
            <p:cNvSpPr txBox="1"/>
            <p:nvPr/>
          </p:nvSpPr>
          <p:spPr>
            <a:xfrm>
              <a:off x="1094638" y="1806525"/>
              <a:ext cx="71571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" lIns="106675" spcFirstLastPara="1" rIns="9525" wrap="square" tIns="9525">
              <a:noAutofit/>
            </a:bodyPr>
            <a:lstStyle/>
            <a:p>
              <a:pPr indent="-9525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Guida efficiente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37" name="Google Shape;337;p57"/>
          <p:cNvGrpSpPr/>
          <p:nvPr/>
        </p:nvGrpSpPr>
        <p:grpSpPr>
          <a:xfrm>
            <a:off x="1373375" y="2891050"/>
            <a:ext cx="6311542" cy="1588993"/>
            <a:chOff x="-74694" y="-27509"/>
            <a:chExt cx="4914000" cy="2316992"/>
          </a:xfrm>
        </p:grpSpPr>
        <p:sp>
          <p:nvSpPr>
            <p:cNvPr id="338" name="Google Shape;338;p57"/>
            <p:cNvSpPr txBox="1"/>
            <p:nvPr/>
          </p:nvSpPr>
          <p:spPr>
            <a:xfrm>
              <a:off x="2" y="357110"/>
              <a:ext cx="713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Open Sans"/>
                <a:buNone/>
              </a:pPr>
              <a:r>
                <a:rPr i="0" lang="it" sz="9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Semplicità</a:t>
              </a:r>
              <a:endParaRPr i="0" sz="9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9" name="Google Shape;339;p57"/>
            <p:cNvSpPr/>
            <p:nvPr/>
          </p:nvSpPr>
          <p:spPr>
            <a:xfrm rot="5400000">
              <a:off x="2055872" y="-2143559"/>
              <a:ext cx="662700" cy="4894800"/>
            </a:xfrm>
            <a:prstGeom prst="round2SameRect">
              <a:avLst>
                <a:gd fmla="val 0" name="adj1"/>
                <a:gd fmla="val 11969" name="adj2"/>
              </a:avLst>
            </a:prstGeom>
            <a:solidFill>
              <a:srgbClr val="FFFFFF">
                <a:alpha val="89020"/>
              </a:srgbClr>
            </a:solidFill>
            <a:ln cap="flat" cmpd="sng" w="12700">
              <a:solidFill>
                <a:srgbClr val="233D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0" name="Google Shape;340;p57"/>
            <p:cNvSpPr txBox="1"/>
            <p:nvPr/>
          </p:nvSpPr>
          <p:spPr>
            <a:xfrm>
              <a:off x="-74558" y="268"/>
              <a:ext cx="47613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333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Capacità di apprendere velocemente le funzionalità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1333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Affidabilità e sicurezza nella guida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1" name="Google Shape;341;p57"/>
            <p:cNvSpPr txBox="1"/>
            <p:nvPr/>
          </p:nvSpPr>
          <p:spPr>
            <a:xfrm>
              <a:off x="2" y="1170296"/>
              <a:ext cx="713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Open Sans"/>
                <a:buNone/>
              </a:pPr>
              <a:r>
                <a:rPr i="0" lang="it" sz="10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Alta visibilità</a:t>
              </a:r>
              <a:endParaRPr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2" name="Google Shape;342;p57"/>
            <p:cNvSpPr/>
            <p:nvPr/>
          </p:nvSpPr>
          <p:spPr>
            <a:xfrm rot="5400000">
              <a:off x="2050956" y="-1312186"/>
              <a:ext cx="662700" cy="4914000"/>
            </a:xfrm>
            <a:prstGeom prst="round2SameRect">
              <a:avLst>
                <a:gd fmla="val 0" name="adj1"/>
                <a:gd fmla="val 14081" name="adj2"/>
              </a:avLst>
            </a:prstGeom>
            <a:solidFill>
              <a:srgbClr val="FFFFFF">
                <a:alpha val="89020"/>
              </a:srgbClr>
            </a:solidFill>
            <a:ln cap="flat" cmpd="sng" w="12700">
              <a:solidFill>
                <a:srgbClr val="233D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3" name="Google Shape;343;p57"/>
            <p:cNvSpPr txBox="1"/>
            <p:nvPr/>
          </p:nvSpPr>
          <p:spPr>
            <a:xfrm>
              <a:off x="-74402" y="845791"/>
              <a:ext cx="47613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333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Cabina con ampia visibilità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1333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Monitor con visuale non compromessa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4" name="Google Shape;344;p57"/>
            <p:cNvSpPr txBox="1"/>
            <p:nvPr/>
          </p:nvSpPr>
          <p:spPr>
            <a:xfrm>
              <a:off x="2" y="1983483"/>
              <a:ext cx="713700" cy="3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Open Sans"/>
                <a:buNone/>
              </a:pPr>
              <a:r>
                <a:rPr i="0" lang="it" sz="10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Feedback</a:t>
              </a:r>
              <a:endParaRPr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5" name="Google Shape;345;p57"/>
            <p:cNvSpPr/>
            <p:nvPr/>
          </p:nvSpPr>
          <p:spPr>
            <a:xfrm rot="5400000">
              <a:off x="2054856" y="-495091"/>
              <a:ext cx="662700" cy="4906200"/>
            </a:xfrm>
            <a:prstGeom prst="round2SameRect">
              <a:avLst>
                <a:gd fmla="val 0" name="adj1"/>
                <a:gd fmla="val 14893" name="adj2"/>
              </a:avLst>
            </a:prstGeom>
            <a:solidFill>
              <a:srgbClr val="FFFFFF">
                <a:alpha val="89020"/>
              </a:srgbClr>
            </a:solidFill>
            <a:ln cap="flat" cmpd="sng" w="12700">
              <a:solidFill>
                <a:srgbClr val="233D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6" name="Google Shape;346;p57"/>
            <p:cNvSpPr txBox="1"/>
            <p:nvPr/>
          </p:nvSpPr>
          <p:spPr>
            <a:xfrm>
              <a:off x="-66901" y="1658987"/>
              <a:ext cx="4708800" cy="5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28000" spcFirstLastPara="1" rIns="11425" wrap="square" tIns="11425">
              <a:noAutofit/>
            </a:bodyPr>
            <a:lstStyle/>
            <a:p>
              <a:pPr indent="-1333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Feedback del touch screen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1333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aleway"/>
                <a:buChar char="•"/>
              </a:pPr>
              <a:r>
                <a:rPr i="0" lang="it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Controllo del corretto utilizzo del mezzo</a:t>
              </a:r>
              <a:endParaRPr i="0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47" name="Google Shape;347;p57"/>
          <p:cNvSpPr/>
          <p:nvPr/>
        </p:nvSpPr>
        <p:spPr>
          <a:xfrm rot="5400000">
            <a:off x="544975" y="2187400"/>
            <a:ext cx="735300" cy="917400"/>
          </a:xfrm>
          <a:prstGeom prst="chevron">
            <a:avLst>
              <a:gd fmla="val 35754" name="adj"/>
            </a:avLst>
          </a:prstGeom>
          <a:solidFill>
            <a:srgbClr val="1B285B"/>
          </a:solidFill>
          <a:ln cap="flat" cmpd="sng" w="12700">
            <a:solidFill>
              <a:srgbClr val="0E0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57"/>
          <p:cNvSpPr/>
          <p:nvPr/>
        </p:nvSpPr>
        <p:spPr>
          <a:xfrm rot="5400000">
            <a:off x="547025" y="1029950"/>
            <a:ext cx="735300" cy="917400"/>
          </a:xfrm>
          <a:prstGeom prst="chevron">
            <a:avLst>
              <a:gd fmla="val 35754" name="adj"/>
            </a:avLst>
          </a:prstGeom>
          <a:solidFill>
            <a:srgbClr val="1B285B"/>
          </a:solidFill>
          <a:ln cap="flat" cmpd="sng" w="12700">
            <a:solidFill>
              <a:srgbClr val="0E0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09455" y="2537350"/>
            <a:ext cx="806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75" lIns="6975" spcFirstLastPara="1" rIns="6975" wrap="square" tIns="6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Efficienza</a:t>
            </a:r>
            <a:endParaRPr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509097" y="1456900"/>
            <a:ext cx="8064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75" lIns="6975" spcFirstLastPara="1" rIns="6975" wrap="square" tIns="6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Rapidità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utilizzo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57"/>
          <p:cNvSpPr/>
          <p:nvPr/>
        </p:nvSpPr>
        <p:spPr>
          <a:xfrm rot="5400000">
            <a:off x="7856250" y="3844242"/>
            <a:ext cx="701100" cy="1043700"/>
          </a:xfrm>
          <a:prstGeom prst="chevron">
            <a:avLst>
              <a:gd fmla="val 35754" name="adj"/>
            </a:avLst>
          </a:prstGeom>
          <a:solidFill>
            <a:srgbClr val="1B285B"/>
          </a:solidFill>
          <a:ln cap="flat" cmpd="sng" w="12700">
            <a:solidFill>
              <a:srgbClr val="0E0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57"/>
          <p:cNvSpPr txBox="1"/>
          <p:nvPr/>
        </p:nvSpPr>
        <p:spPr>
          <a:xfrm>
            <a:off x="7748230" y="4324229"/>
            <a:ext cx="91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75" lIns="6975" spcFirstLastPara="1" rIns="6975" wrap="square" tIns="6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Feedback</a:t>
            </a:r>
            <a:endParaRPr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57"/>
          <p:cNvSpPr/>
          <p:nvPr/>
        </p:nvSpPr>
        <p:spPr>
          <a:xfrm rot="5400000">
            <a:off x="7856250" y="3284884"/>
            <a:ext cx="701100" cy="1043700"/>
          </a:xfrm>
          <a:prstGeom prst="chevron">
            <a:avLst>
              <a:gd fmla="val 35754" name="adj"/>
            </a:avLst>
          </a:prstGeom>
          <a:solidFill>
            <a:srgbClr val="1B285B"/>
          </a:solidFill>
          <a:ln cap="flat" cmpd="sng" w="12700">
            <a:solidFill>
              <a:srgbClr val="0E0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>
            <a:off x="7748105" y="3764871"/>
            <a:ext cx="91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75" lIns="6975" spcFirstLastPara="1" rIns="6975" wrap="square" tIns="6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Alta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visibilità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57"/>
          <p:cNvSpPr/>
          <p:nvPr/>
        </p:nvSpPr>
        <p:spPr>
          <a:xfrm rot="5400000">
            <a:off x="7856250" y="2725525"/>
            <a:ext cx="701100" cy="1043700"/>
          </a:xfrm>
          <a:prstGeom prst="chevron">
            <a:avLst>
              <a:gd fmla="val 35754" name="adj"/>
            </a:avLst>
          </a:prstGeom>
          <a:solidFill>
            <a:srgbClr val="1B285B"/>
          </a:solidFill>
          <a:ln cap="flat" cmpd="sng" w="12700">
            <a:solidFill>
              <a:srgbClr val="0E0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57"/>
          <p:cNvSpPr txBox="1"/>
          <p:nvPr/>
        </p:nvSpPr>
        <p:spPr>
          <a:xfrm>
            <a:off x="7748230" y="3143712"/>
            <a:ext cx="91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75" lIns="6975" spcFirstLastPara="1" rIns="6975" wrap="square" tIns="69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it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Semplicità</a:t>
            </a:r>
            <a:endParaRPr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1"/>
          <p:cNvSpPr txBox="1"/>
          <p:nvPr>
            <p:ph type="title"/>
          </p:nvPr>
        </p:nvSpPr>
        <p:spPr>
          <a:xfrm>
            <a:off x="314700" y="72297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Profilo</a:t>
            </a:r>
            <a:br>
              <a:rPr lang="it"/>
            </a:br>
            <a:r>
              <a:rPr lang="it"/>
              <a:t>Utente</a:t>
            </a:r>
            <a:br>
              <a:rPr lang="it"/>
            </a:br>
            <a:br>
              <a:rPr lang="it"/>
            </a:br>
            <a:endParaRPr/>
          </a:p>
        </p:txBody>
      </p:sp>
      <p:sp>
        <p:nvSpPr>
          <p:cNvPr id="809" name="Google Shape;809;p1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, busta, stazionario, documento&#10;&#10;Descrizione generata automaticamente" id="810" name="Google Shape;810;p111"/>
          <p:cNvPicPr preferRelativeResize="0"/>
          <p:nvPr/>
        </p:nvPicPr>
        <p:blipFill rotWithShape="1">
          <a:blip r:embed="rId3">
            <a:alphaModFix/>
          </a:blip>
          <a:srcRect b="7656" l="4339" r="5431" t="4136"/>
          <a:stretch/>
        </p:blipFill>
        <p:spPr>
          <a:xfrm>
            <a:off x="2406450" y="369013"/>
            <a:ext cx="6008573" cy="440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2"/>
          <p:cNvSpPr txBox="1"/>
          <p:nvPr>
            <p:ph type="title"/>
          </p:nvPr>
        </p:nvSpPr>
        <p:spPr>
          <a:xfrm>
            <a:off x="211450" y="67872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it"/>
              <a:t>Profilo</a:t>
            </a:r>
            <a:br>
              <a:rPr lang="it"/>
            </a:br>
            <a:r>
              <a:rPr lang="it"/>
              <a:t>Utente</a:t>
            </a:r>
            <a:br>
              <a:rPr lang="it"/>
            </a:br>
            <a:br>
              <a:rPr lang="it"/>
            </a:br>
            <a:endParaRPr/>
          </a:p>
        </p:txBody>
      </p:sp>
      <p:sp>
        <p:nvSpPr>
          <p:cNvPr id="816" name="Google Shape;816;p1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Immagine che contiene testo&#10;&#10;Descrizione generata automaticamente" id="817" name="Google Shape;817;p112"/>
          <p:cNvPicPr preferRelativeResize="0"/>
          <p:nvPr/>
        </p:nvPicPr>
        <p:blipFill rotWithShape="1">
          <a:blip r:embed="rId3">
            <a:alphaModFix/>
          </a:blip>
          <a:srcRect b="3559" l="4525" r="1780" t="8767"/>
          <a:stretch/>
        </p:blipFill>
        <p:spPr>
          <a:xfrm>
            <a:off x="2442925" y="525925"/>
            <a:ext cx="6305104" cy="4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3"/>
          <p:cNvSpPr txBox="1"/>
          <p:nvPr>
            <p:ph type="title"/>
          </p:nvPr>
        </p:nvSpPr>
        <p:spPr>
          <a:xfrm>
            <a:off x="285200" y="600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Paper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296"/>
              <a:buNone/>
            </a:pPr>
            <a:r>
              <a:rPr lang="it"/>
              <a:t>prototype</a:t>
            </a:r>
            <a:endParaRPr/>
          </a:p>
        </p:txBody>
      </p:sp>
      <p:sp>
        <p:nvSpPr>
          <p:cNvPr id="823" name="Google Shape;823;p1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24" name="Google Shape;824;p113" title="Video Paper Prototyp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175" y="510855"/>
            <a:ext cx="5315724" cy="410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4"/>
          <p:cNvSpPr/>
          <p:nvPr/>
        </p:nvSpPr>
        <p:spPr>
          <a:xfrm>
            <a:off x="1511100" y="126750"/>
            <a:ext cx="6121800" cy="732900"/>
          </a:xfrm>
          <a:prstGeom prst="rect">
            <a:avLst/>
          </a:prstGeom>
          <a:solidFill>
            <a:srgbClr val="1B285B"/>
          </a:solidFill>
          <a:ln cap="flat" cmpd="sng" w="9525">
            <a:solidFill>
              <a:srgbClr val="1B2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467A"/>
              </a:solidFill>
            </a:endParaRPr>
          </a:p>
        </p:txBody>
      </p:sp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4977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>
                <a:solidFill>
                  <a:schemeClr val="lt1"/>
                </a:solidFill>
              </a:rPr>
              <a:t>Interactive prototype</a:t>
            </a:r>
            <a:endParaRPr sz="3900">
              <a:solidFill>
                <a:schemeClr val="lt1"/>
              </a:solidFill>
            </a:endParaRPr>
          </a:p>
        </p:txBody>
      </p:sp>
      <p:pic>
        <p:nvPicPr>
          <p:cNvPr id="831" name="Google Shape;83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75" y="1004500"/>
            <a:ext cx="6121649" cy="39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5"/>
          <p:cNvSpPr txBox="1"/>
          <p:nvPr/>
        </p:nvSpPr>
        <p:spPr>
          <a:xfrm>
            <a:off x="416450" y="1249375"/>
            <a:ext cx="8407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SOS distanziato da altri tasti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feedback visivo sui tasti cliccabili (per la manopola)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cambiata icona alto a sx (simbolo new holland stilizzato) per evitare </a:t>
            </a:r>
            <a:r>
              <a:rPr b="1" lang="it">
                <a:latin typeface="Lato"/>
                <a:ea typeface="Lato"/>
                <a:cs typeface="Lato"/>
                <a:sym typeface="Lato"/>
              </a:rPr>
              <a:t>conflitto cognitivo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(home)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notifiche vs. problemi con simboli e contatori diversi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remotes: ampliata area per modificare valore del singolo remotes (+ chiarezza, comprensione)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modalità: </a:t>
            </a:r>
            <a:r>
              <a:rPr i="1" lang="it">
                <a:latin typeface="Lato"/>
                <a:ea typeface="Lato"/>
                <a:cs typeface="Lato"/>
                <a:sym typeface="Lato"/>
              </a:rPr>
              <a:t>cerca una soluzione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. Per dare aiuto diretto all’utente in modo </a:t>
            </a:r>
            <a:r>
              <a:rPr b="1" lang="it">
                <a:latin typeface="Lato"/>
                <a:ea typeface="Lato"/>
                <a:cs typeface="Lato"/>
                <a:sym typeface="Lato"/>
              </a:rPr>
              <a:t>proattivo 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dal sistema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minuscolo: per maggiore leggibilità, chiarezza, interpretabile e meno pesante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‘dark cockpit’: Airbus, tutto neutrale se non ci sono problemi, altrimenti cambio colore. Permette all’utente di vedere velocemente eventuali errori / criticità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Nuova home → maggiore </a:t>
            </a:r>
            <a:r>
              <a:rPr i="1" lang="it">
                <a:latin typeface="Lato"/>
                <a:ea typeface="Lato"/>
                <a:cs typeface="Lato"/>
                <a:sym typeface="Lato"/>
              </a:rPr>
              <a:t>armonia 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tra i vari elementi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1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Lista caratteristiche</a:t>
            </a:r>
            <a:endParaRPr/>
          </a:p>
        </p:txBody>
      </p:sp>
      <p:sp>
        <p:nvSpPr>
          <p:cNvPr id="839" name="Google Shape;839;p1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6"/>
          <p:cNvSpPr txBox="1"/>
          <p:nvPr>
            <p:ph type="title"/>
          </p:nvPr>
        </p:nvSpPr>
        <p:spPr>
          <a:xfrm>
            <a:off x="439100" y="-131765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46" name="Google Shape;84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00" y="98600"/>
            <a:ext cx="8401548" cy="49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/>
          <p:nvPr>
            <p:ph type="title"/>
          </p:nvPr>
        </p:nvSpPr>
        <p:spPr>
          <a:xfrm>
            <a:off x="794700" y="2265575"/>
            <a:ext cx="3516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285B"/>
              </a:solidFill>
            </a:endParaRPr>
          </a:p>
        </p:txBody>
      </p:sp>
      <p:sp>
        <p:nvSpPr>
          <p:cNvPr id="852" name="Google Shape;852;p117"/>
          <p:cNvSpPr txBox="1"/>
          <p:nvPr>
            <p:ph idx="2" type="body"/>
          </p:nvPr>
        </p:nvSpPr>
        <p:spPr>
          <a:xfrm>
            <a:off x="4939500" y="305000"/>
            <a:ext cx="38370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it" sz="1900"/>
              <a:t>Integrazione dei tasti fisici nella parte touch </a:t>
            </a:r>
            <a:endParaRPr b="1" sz="1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it" sz="1900"/>
              <a:t>Doppia possibilità di interazione con l’interfaccia a scelta dell’utente:</a:t>
            </a:r>
            <a:endParaRPr b="1" sz="1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/>
              <a:t>touch o manopola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it" sz="1900"/>
              <a:t>Coerenza con il Concept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853" name="Google Shape;853;p117"/>
          <p:cNvSpPr txBox="1"/>
          <p:nvPr>
            <p:ph idx="1" type="subTitle"/>
          </p:nvPr>
        </p:nvSpPr>
        <p:spPr>
          <a:xfrm>
            <a:off x="265500" y="4150425"/>
            <a:ext cx="4045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B285B"/>
                </a:solidFill>
              </a:rPr>
              <a:t>How I Met Your Tractor</a:t>
            </a:r>
            <a:endParaRPr>
              <a:solidFill>
                <a:srgbClr val="1B285B"/>
              </a:solidFill>
            </a:endParaRPr>
          </a:p>
        </p:txBody>
      </p:sp>
      <p:pic>
        <p:nvPicPr>
          <p:cNvPr id="854" name="Google Shape;8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75" y="1419637"/>
            <a:ext cx="3119850" cy="202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117"/>
          <p:cNvCxnSpPr/>
          <p:nvPr/>
        </p:nvCxnSpPr>
        <p:spPr>
          <a:xfrm>
            <a:off x="5531700" y="3167900"/>
            <a:ext cx="0" cy="98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117"/>
          <p:cNvCxnSpPr/>
          <p:nvPr/>
        </p:nvCxnSpPr>
        <p:spPr>
          <a:xfrm>
            <a:off x="5538625" y="3375850"/>
            <a:ext cx="45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117"/>
          <p:cNvCxnSpPr/>
          <p:nvPr/>
        </p:nvCxnSpPr>
        <p:spPr>
          <a:xfrm>
            <a:off x="5538625" y="3791675"/>
            <a:ext cx="45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117"/>
          <p:cNvCxnSpPr/>
          <p:nvPr/>
        </p:nvCxnSpPr>
        <p:spPr>
          <a:xfrm>
            <a:off x="5538625" y="4152200"/>
            <a:ext cx="450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117"/>
          <p:cNvSpPr txBox="1"/>
          <p:nvPr/>
        </p:nvSpPr>
        <p:spPr>
          <a:xfrm>
            <a:off x="6030800" y="3137350"/>
            <a:ext cx="175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Semplicità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117"/>
          <p:cNvSpPr txBox="1"/>
          <p:nvPr/>
        </p:nvSpPr>
        <p:spPr>
          <a:xfrm>
            <a:off x="6030800" y="3553175"/>
            <a:ext cx="158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Ergonomia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117"/>
          <p:cNvSpPr txBox="1"/>
          <p:nvPr/>
        </p:nvSpPr>
        <p:spPr>
          <a:xfrm>
            <a:off x="6030800" y="3919275"/>
            <a:ext cx="196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Elementi multi-funzionali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8"/>
          <p:cNvSpPr txBox="1"/>
          <p:nvPr>
            <p:ph type="title"/>
          </p:nvPr>
        </p:nvSpPr>
        <p:spPr>
          <a:xfrm>
            <a:off x="311700" y="19422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2700"/>
              <a:t>Palette colori</a:t>
            </a:r>
            <a:endParaRPr sz="2700"/>
          </a:p>
        </p:txBody>
      </p:sp>
      <p:sp>
        <p:nvSpPr>
          <p:cNvPr id="867" name="Google Shape;867;p118"/>
          <p:cNvSpPr txBox="1"/>
          <p:nvPr/>
        </p:nvSpPr>
        <p:spPr>
          <a:xfrm>
            <a:off x="676800" y="687600"/>
            <a:ext cx="77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68" name="Google Shape;868;p118"/>
          <p:cNvSpPr txBox="1"/>
          <p:nvPr/>
        </p:nvSpPr>
        <p:spPr>
          <a:xfrm>
            <a:off x="6255900" y="1175050"/>
            <a:ext cx="25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Palette con colori che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non 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creano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confusione </a:t>
            </a:r>
            <a:r>
              <a:rPr lang="it" sz="1600">
                <a:latin typeface="Lato"/>
                <a:ea typeface="Lato"/>
                <a:cs typeface="Lato"/>
                <a:sym typeface="Lato"/>
              </a:rPr>
              <a:t>ad una </a:t>
            </a:r>
            <a:r>
              <a:rPr b="1" lang="it" sz="1600">
                <a:latin typeface="Lato"/>
                <a:ea typeface="Lato"/>
                <a:cs typeface="Lato"/>
                <a:sym typeface="Lato"/>
              </a:rPr>
              <a:t>visione daltonica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118"/>
          <p:cNvSpPr txBox="1"/>
          <p:nvPr/>
        </p:nvSpPr>
        <p:spPr>
          <a:xfrm>
            <a:off x="497950" y="3847725"/>
            <a:ext cx="751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Carattere: </a:t>
            </a:r>
            <a:r>
              <a:rPr lang="it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Segoe UI Bold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Dimensioni: 50 pt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0" name="Google Shape;87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1825"/>
            <a:ext cx="5757999" cy="29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72" name="Google Shape;872;p118"/>
          <p:cNvSpPr txBox="1"/>
          <p:nvPr/>
        </p:nvSpPr>
        <p:spPr>
          <a:xfrm>
            <a:off x="6255900" y="2460850"/>
            <a:ext cx="25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Buona visibilità anche con luminosità elevata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9"/>
          <p:cNvSpPr txBox="1"/>
          <p:nvPr>
            <p:ph type="title"/>
          </p:nvPr>
        </p:nvSpPr>
        <p:spPr>
          <a:xfrm>
            <a:off x="311700" y="19422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" sz="2700"/>
              <a:t>Navigazione supervisionata dell’interfaccia</a:t>
            </a:r>
            <a:endParaRPr sz="2700"/>
          </a:p>
        </p:txBody>
      </p:sp>
      <p:sp>
        <p:nvSpPr>
          <p:cNvPr id="878" name="Google Shape;878;p119"/>
          <p:cNvSpPr txBox="1"/>
          <p:nvPr/>
        </p:nvSpPr>
        <p:spPr>
          <a:xfrm>
            <a:off x="676800" y="687600"/>
            <a:ext cx="77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79" name="Google Shape;879;p119"/>
          <p:cNvSpPr txBox="1"/>
          <p:nvPr/>
        </p:nvSpPr>
        <p:spPr>
          <a:xfrm>
            <a:off x="2505000" y="664500"/>
            <a:ext cx="41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0" name="Google Shape;880;p119"/>
          <p:cNvSpPr txBox="1"/>
          <p:nvPr/>
        </p:nvSpPr>
        <p:spPr>
          <a:xfrm>
            <a:off x="433575" y="6552300"/>
            <a:ext cx="751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1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82" name="Google Shape;882;p119" title="Navigazione interfaccia UXD - Unimore 2021 HIMY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700" y="881825"/>
            <a:ext cx="5192600" cy="38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0"/>
          <p:cNvSpPr/>
          <p:nvPr/>
        </p:nvSpPr>
        <p:spPr>
          <a:xfrm>
            <a:off x="1511100" y="126750"/>
            <a:ext cx="6121800" cy="732900"/>
          </a:xfrm>
          <a:prstGeom prst="rect">
            <a:avLst/>
          </a:prstGeom>
          <a:solidFill>
            <a:srgbClr val="1B285B"/>
          </a:solidFill>
          <a:ln cap="flat" cmpd="sng" w="9525">
            <a:solidFill>
              <a:srgbClr val="1B28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467A"/>
              </a:solidFill>
            </a:endParaRPr>
          </a:p>
        </p:txBody>
      </p:sp>
      <p:sp>
        <p:nvSpPr>
          <p:cNvPr id="888" name="Google Shape;888;p120"/>
          <p:cNvSpPr txBox="1"/>
          <p:nvPr>
            <p:ph type="title"/>
          </p:nvPr>
        </p:nvSpPr>
        <p:spPr>
          <a:xfrm>
            <a:off x="311700" y="49775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sz="3900">
                <a:solidFill>
                  <a:schemeClr val="lt1"/>
                </a:solidFill>
              </a:rPr>
              <a:t>Fase di Testing</a:t>
            </a:r>
            <a:endParaRPr sz="3900">
              <a:solidFill>
                <a:schemeClr val="lt1"/>
              </a:solidFill>
            </a:endParaRPr>
          </a:p>
        </p:txBody>
      </p:sp>
      <p:pic>
        <p:nvPicPr>
          <p:cNvPr id="889" name="Google Shape;8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00" y="1191625"/>
            <a:ext cx="6121802" cy="3638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Intervista</a:t>
            </a:r>
            <a:endParaRPr/>
          </a:p>
        </p:txBody>
      </p:sp>
      <p:sp>
        <p:nvSpPr>
          <p:cNvPr id="362" name="Google Shape;362;p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Quali sono le caratteristiche principali che, secondo la tua esperienza, un mezzo agricolo deve avere?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Riesci ad utilizzare il tuo trattore anche con i guanti?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Cosa ne pensi della guida automatica?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Che tipologia di mezzo stai utilizzando?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Definiresti il trattore semplice da utilizzare?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Hai avuto esperienze con la casa produttrice New Holland?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1"/>
          <p:cNvSpPr txBox="1"/>
          <p:nvPr>
            <p:ph type="title"/>
          </p:nvPr>
        </p:nvSpPr>
        <p:spPr>
          <a:xfrm>
            <a:off x="311700" y="0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Svolgimento del test</a:t>
            </a:r>
            <a:endParaRPr/>
          </a:p>
        </p:txBody>
      </p:sp>
      <p:sp>
        <p:nvSpPr>
          <p:cNvPr id="896" name="Google Shape;896;p121"/>
          <p:cNvSpPr txBox="1"/>
          <p:nvPr/>
        </p:nvSpPr>
        <p:spPr>
          <a:xfrm>
            <a:off x="421575" y="-2159050"/>
            <a:ext cx="438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97" name="Google Shape;897;p121"/>
          <p:cNvSpPr txBox="1"/>
          <p:nvPr/>
        </p:nvSpPr>
        <p:spPr>
          <a:xfrm>
            <a:off x="2181875" y="-1394225"/>
            <a:ext cx="5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Unimore 2021" id="898" name="Google Shape;898;p121" title="Test UXD HIMYM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75" y="2260900"/>
            <a:ext cx="3411250" cy="2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00" name="Google Shape;900;p121"/>
          <p:cNvSpPr/>
          <p:nvPr/>
        </p:nvSpPr>
        <p:spPr>
          <a:xfrm>
            <a:off x="425525" y="822375"/>
            <a:ext cx="1285500" cy="32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21"/>
          <p:cNvSpPr txBox="1"/>
          <p:nvPr/>
        </p:nvSpPr>
        <p:spPr>
          <a:xfrm>
            <a:off x="397625" y="786225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Pianificazione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121"/>
          <p:cNvSpPr/>
          <p:nvPr/>
        </p:nvSpPr>
        <p:spPr>
          <a:xfrm>
            <a:off x="2470075" y="822375"/>
            <a:ext cx="1285500" cy="32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21"/>
          <p:cNvSpPr txBox="1"/>
          <p:nvPr/>
        </p:nvSpPr>
        <p:spPr>
          <a:xfrm>
            <a:off x="2428225" y="786225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Reclutamento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121"/>
          <p:cNvSpPr/>
          <p:nvPr/>
        </p:nvSpPr>
        <p:spPr>
          <a:xfrm>
            <a:off x="4486725" y="822375"/>
            <a:ext cx="1023600" cy="32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21"/>
          <p:cNvSpPr txBox="1"/>
          <p:nvPr/>
        </p:nvSpPr>
        <p:spPr>
          <a:xfrm>
            <a:off x="4458825" y="786225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Esecuzione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6" name="Google Shape;906;p121"/>
          <p:cNvSpPr/>
          <p:nvPr/>
        </p:nvSpPr>
        <p:spPr>
          <a:xfrm>
            <a:off x="6241475" y="822375"/>
            <a:ext cx="718200" cy="32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21"/>
          <p:cNvSpPr txBox="1"/>
          <p:nvPr/>
        </p:nvSpPr>
        <p:spPr>
          <a:xfrm>
            <a:off x="6255425" y="786225"/>
            <a:ext cx="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Analisi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8" name="Google Shape;908;p121"/>
          <p:cNvCxnSpPr/>
          <p:nvPr/>
        </p:nvCxnSpPr>
        <p:spPr>
          <a:xfrm flipH="1" rot="10800000">
            <a:off x="1725000" y="983925"/>
            <a:ext cx="7311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121"/>
          <p:cNvCxnSpPr/>
          <p:nvPr/>
        </p:nvCxnSpPr>
        <p:spPr>
          <a:xfrm flipH="1" rot="10800000">
            <a:off x="3755575" y="983925"/>
            <a:ext cx="7311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121"/>
          <p:cNvCxnSpPr/>
          <p:nvPr/>
        </p:nvCxnSpPr>
        <p:spPr>
          <a:xfrm flipH="1" rot="10800000">
            <a:off x="5510325" y="983925"/>
            <a:ext cx="731100" cy="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121"/>
          <p:cNvSpPr txBox="1"/>
          <p:nvPr/>
        </p:nvSpPr>
        <p:spPr>
          <a:xfrm>
            <a:off x="421575" y="1429600"/>
            <a:ext cx="449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Ambiente chiuso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Lista ordinata dei task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Autonomia dell’utente durante il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2" name="Google Shape;912;p121"/>
          <p:cNvSpPr txBox="1"/>
          <p:nvPr/>
        </p:nvSpPr>
        <p:spPr>
          <a:xfrm>
            <a:off x="4137425" y="1429588"/>
            <a:ext cx="429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Think aloud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Annotazione comportamenti e pensieri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Spiegazione dei movimenti della manopola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3" name="Google Shape;913;p121" title="Test Interfaccia - Unimore UXD - How i met your tractor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725" y="2251225"/>
            <a:ext cx="3411250" cy="25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75" y="503225"/>
            <a:ext cx="3010200" cy="221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9" name="Google Shape;919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250" y="194475"/>
            <a:ext cx="2666700" cy="200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0" name="Google Shape;920;p122"/>
          <p:cNvPicPr preferRelativeResize="0"/>
          <p:nvPr/>
        </p:nvPicPr>
        <p:blipFill rotWithShape="1">
          <a:blip r:embed="rId5">
            <a:alphaModFix/>
          </a:blip>
          <a:srcRect b="21982" l="0" r="0" t="11261"/>
          <a:stretch/>
        </p:blipFill>
        <p:spPr>
          <a:xfrm>
            <a:off x="3331900" y="2194575"/>
            <a:ext cx="3010200" cy="282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1" name="Google Shape;921;p122"/>
          <p:cNvSpPr txBox="1"/>
          <p:nvPr/>
        </p:nvSpPr>
        <p:spPr>
          <a:xfrm>
            <a:off x="457200" y="3634675"/>
            <a:ext cx="252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test hanno coinvolto </a:t>
            </a: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 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utenti: </a:t>
            </a: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uomini e </a:t>
            </a: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donn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2" name="Google Shape;922;p122"/>
          <p:cNvSpPr txBox="1"/>
          <p:nvPr/>
        </p:nvSpPr>
        <p:spPr>
          <a:xfrm>
            <a:off x="3456225" y="747250"/>
            <a:ext cx="235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 minuti circa per utente tra test e valutazioni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3" name="Google Shape;923;p122"/>
          <p:cNvSpPr txBox="1"/>
          <p:nvPr/>
        </p:nvSpPr>
        <p:spPr>
          <a:xfrm>
            <a:off x="6505625" y="3266925"/>
            <a:ext cx="235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r>
              <a:rPr b="1"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gli </a:t>
            </a:r>
            <a:r>
              <a:rPr b="1" i="0" lang="it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utenti selezionati lavorano nel settore agricolo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4" name="Google Shape;924;p1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3"/>
          <p:cNvSpPr txBox="1"/>
          <p:nvPr>
            <p:ph type="title"/>
          </p:nvPr>
        </p:nvSpPr>
        <p:spPr>
          <a:xfrm flipH="1" rot="-5400000">
            <a:off x="-994400" y="1430250"/>
            <a:ext cx="3186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>
                <a:solidFill>
                  <a:schemeClr val="lt1"/>
                </a:solidFill>
              </a:rPr>
              <a:t>Wizard of Oz test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0" name="Google Shape;930;p123"/>
          <p:cNvPicPr preferRelativeResize="0"/>
          <p:nvPr/>
        </p:nvPicPr>
        <p:blipFill rotWithShape="1">
          <a:blip r:embed="rId3">
            <a:alphaModFix/>
          </a:blip>
          <a:srcRect b="14064" l="19185" r="0" t="15293"/>
          <a:stretch/>
        </p:blipFill>
        <p:spPr>
          <a:xfrm>
            <a:off x="1229850" y="133350"/>
            <a:ext cx="7440000" cy="487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31" name="Google Shape;931;p1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4"/>
          <p:cNvSpPr txBox="1"/>
          <p:nvPr>
            <p:ph type="title"/>
          </p:nvPr>
        </p:nvSpPr>
        <p:spPr>
          <a:xfrm>
            <a:off x="191150" y="0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Lista dei task valutati</a:t>
            </a:r>
            <a:endParaRPr/>
          </a:p>
        </p:txBody>
      </p:sp>
      <p:sp>
        <p:nvSpPr>
          <p:cNvPr id="937" name="Google Shape;937;p124"/>
          <p:cNvSpPr txBox="1"/>
          <p:nvPr/>
        </p:nvSpPr>
        <p:spPr>
          <a:xfrm>
            <a:off x="676800" y="540300"/>
            <a:ext cx="77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38" name="Google Shape;938;p124"/>
          <p:cNvSpPr txBox="1"/>
          <p:nvPr/>
        </p:nvSpPr>
        <p:spPr>
          <a:xfrm>
            <a:off x="191150" y="607225"/>
            <a:ext cx="47382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1.	</a:t>
            </a:r>
            <a:r>
              <a:rPr lang="it" sz="1300"/>
              <a:t>Notifiche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a.	Verificare se si è nella home page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b.	Capire se ci sono delle notifiche non lette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c.	Aprire la sezione notifiche (dalla home)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d.	Individuare il numero di notifiche e la loro urgenza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e.	Espandere la notifica 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f.	Ricercare una soluzione all’eventuale problema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g.	(tornare alla home)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2.	Worked Area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a.	Verificare se si è nella home page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b.	Aprire il menu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c.	Selezionare worked area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d.	Leggere i dati del campo …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e.	Resettare i contatori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f.	Tornare alla home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124"/>
          <p:cNvSpPr txBox="1"/>
          <p:nvPr/>
        </p:nvSpPr>
        <p:spPr>
          <a:xfrm>
            <a:off x="5036325" y="607225"/>
            <a:ext cx="39714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3.	Remotes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a.	Verificare se si è nella home page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b.	Aprire il menu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c.	Selezionare i remotes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d.	Modificare il valore del primo remotes in estensione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e.	Incrementare di 1 il valore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f.	Confermare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g.	Tornare alla home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4.	Analizzare valori nella Home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a.	Verificare se si è nella home page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b.	Analizzare cosa comunicano i vari dati visualizzati (riassumere ad alta voce) e trovare se vi sono delle informazioni critiche rappresentate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5.	SOS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a.	Posizionarsi in una schermata qualsiasi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b.	Azionare il tasto di SOS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40" name="Google Shape;940;p1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5"/>
          <p:cNvSpPr txBox="1"/>
          <p:nvPr>
            <p:ph type="title"/>
          </p:nvPr>
        </p:nvSpPr>
        <p:spPr>
          <a:xfrm>
            <a:off x="311700" y="0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Task valutati e feedback richiesti</a:t>
            </a:r>
            <a:endParaRPr/>
          </a:p>
        </p:txBody>
      </p:sp>
      <p:sp>
        <p:nvSpPr>
          <p:cNvPr id="946" name="Google Shape;946;p125"/>
          <p:cNvSpPr txBox="1"/>
          <p:nvPr/>
        </p:nvSpPr>
        <p:spPr>
          <a:xfrm>
            <a:off x="311700" y="941100"/>
            <a:ext cx="8186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2"/>
                </a:solidFill>
              </a:rPr>
              <a:t>Le informazioni sono raccolte tramite un form, che viene compilato da ogni utente dopo aver svolto il test.</a:t>
            </a:r>
            <a:endParaRPr i="0" sz="13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2"/>
                </a:solidFill>
              </a:rPr>
              <a:t>Strumento che facilita la raccolta aggregata di tutti i dati, da cui poi vengono estratte le informazioni </a:t>
            </a:r>
            <a:endParaRPr sz="13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2"/>
                </a:solidFill>
              </a:rPr>
              <a:t>per individuare </a:t>
            </a:r>
            <a:r>
              <a:rPr i="1" lang="it" sz="1300">
                <a:solidFill>
                  <a:schemeClr val="dk2"/>
                </a:solidFill>
              </a:rPr>
              <a:t>punti forti</a:t>
            </a:r>
            <a:r>
              <a:rPr lang="it" sz="1300">
                <a:solidFill>
                  <a:schemeClr val="dk2"/>
                </a:solidFill>
              </a:rPr>
              <a:t> e </a:t>
            </a:r>
            <a:r>
              <a:rPr i="1" lang="it" sz="1300">
                <a:solidFill>
                  <a:schemeClr val="dk2"/>
                </a:solidFill>
              </a:rPr>
              <a:t>punti deboli</a:t>
            </a:r>
            <a:r>
              <a:rPr lang="it" sz="1300">
                <a:solidFill>
                  <a:schemeClr val="dk2"/>
                </a:solidFill>
              </a:rPr>
              <a:t> del prototipo.</a:t>
            </a:r>
            <a:endParaRPr sz="13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2"/>
                </a:solidFill>
              </a:rPr>
              <a:t>Sviluppo del lavoro in ottica di miglioramento rispetto quest’ultimi.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947" name="Google Shape;947;p1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48" name="Google Shape;948;p125"/>
          <p:cNvSpPr txBox="1"/>
          <p:nvPr/>
        </p:nvSpPr>
        <p:spPr>
          <a:xfrm>
            <a:off x="311700" y="5251025"/>
            <a:ext cx="79038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Hai trovato difficoltà nello svolgimento delle azioni? 			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I colori sono esplicativi?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La navigazione è intuitiva?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Cosa miglioreresti?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Come valuti la tua esperienza? 						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Vorresti aggiungere qualcosa rispetto a quello che è stato detto?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Avete preferito l’interazione con il joystick o con il touchscreen?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" sz="1300">
                <a:solidFill>
                  <a:schemeClr val="dk2"/>
                </a:solidFill>
              </a:rPr>
              <a:t>Secondo voi la doppia possibilità di interazione è utile o inutile?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125"/>
          <p:cNvSpPr txBox="1"/>
          <p:nvPr/>
        </p:nvSpPr>
        <p:spPr>
          <a:xfrm>
            <a:off x="311700" y="2571750"/>
            <a:ext cx="8397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2"/>
                </a:solidFill>
              </a:rPr>
              <a:t>Informazioni raccolte attraverso il </a:t>
            </a:r>
            <a:r>
              <a:rPr b="1" i="1" lang="it" sz="1300">
                <a:solidFill>
                  <a:schemeClr val="dk2"/>
                </a:solidFill>
              </a:rPr>
              <a:t>form </a:t>
            </a:r>
            <a:r>
              <a:rPr lang="it" sz="1300">
                <a:solidFill>
                  <a:schemeClr val="dk2"/>
                </a:solidFill>
              </a:rPr>
              <a:t>finale suddivise in </a:t>
            </a:r>
            <a:r>
              <a:rPr b="1" lang="it" sz="1300">
                <a:solidFill>
                  <a:schemeClr val="dk2"/>
                </a:solidFill>
              </a:rPr>
              <a:t>3 macro-aree</a:t>
            </a:r>
            <a:r>
              <a:rPr lang="it" sz="1300">
                <a:solidFill>
                  <a:schemeClr val="dk2"/>
                </a:solidFill>
              </a:rPr>
              <a:t>: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b="1" lang="it" sz="1300">
                <a:solidFill>
                  <a:schemeClr val="dk2"/>
                </a:solidFill>
              </a:rPr>
              <a:t>Profilazione caratteristiche degli utenti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b="1" lang="it" sz="1300">
                <a:solidFill>
                  <a:schemeClr val="dk2"/>
                </a:solidFill>
              </a:rPr>
              <a:t>Considerazioni sull’interfaccia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lphaLcPeriod"/>
            </a:pPr>
            <a:r>
              <a:rPr b="1" lang="it" sz="1300">
                <a:solidFill>
                  <a:schemeClr val="dk2"/>
                </a:solidFill>
              </a:rPr>
              <a:t>Indagine sul tipo di interazione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6"/>
          <p:cNvSpPr/>
          <p:nvPr/>
        </p:nvSpPr>
        <p:spPr>
          <a:xfrm>
            <a:off x="-24725" y="0"/>
            <a:ext cx="2398500" cy="5143500"/>
          </a:xfrm>
          <a:prstGeom prst="rect">
            <a:avLst/>
          </a:prstGeom>
          <a:solidFill>
            <a:srgbClr val="1B2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26"/>
          <p:cNvSpPr txBox="1"/>
          <p:nvPr/>
        </p:nvSpPr>
        <p:spPr>
          <a:xfrm>
            <a:off x="-24725" y="1977475"/>
            <a:ext cx="2542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it" sz="3100" cap="none" strike="noStrike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 di</a:t>
            </a:r>
            <a:endParaRPr b="1" i="0" sz="3100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it" sz="3100" cap="none" strike="noStrike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Valutazione</a:t>
            </a:r>
            <a:endParaRPr b="1" i="0" sz="3100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6" name="Google Shape;95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800" y="152400"/>
            <a:ext cx="32028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58" name="Google Shape;95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6650" y="152400"/>
            <a:ext cx="3202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27"/>
          <p:cNvSpPr txBox="1"/>
          <p:nvPr>
            <p:ph type="title"/>
          </p:nvPr>
        </p:nvSpPr>
        <p:spPr>
          <a:xfrm>
            <a:off x="786200" y="736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00"/>
              <a:t>Grafici 1/4</a:t>
            </a:r>
            <a:endParaRPr sz="2400"/>
          </a:p>
        </p:txBody>
      </p:sp>
      <p:sp>
        <p:nvSpPr>
          <p:cNvPr id="964" name="Google Shape;964;p127"/>
          <p:cNvSpPr/>
          <p:nvPr/>
        </p:nvSpPr>
        <p:spPr>
          <a:xfrm>
            <a:off x="2492271" y="4444678"/>
            <a:ext cx="2230200" cy="494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66" name="Google Shape;966;p127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1" y="709050"/>
            <a:ext cx="3660864" cy="2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27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0" y="2782450"/>
            <a:ext cx="3476862" cy="2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7" title="Gra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24513"/>
            <a:ext cx="4153500" cy="22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7" title="Gra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502000"/>
            <a:ext cx="4153500" cy="23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8"/>
          <p:cNvSpPr/>
          <p:nvPr/>
        </p:nvSpPr>
        <p:spPr>
          <a:xfrm>
            <a:off x="2328567" y="4527863"/>
            <a:ext cx="6514200" cy="494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28"/>
          <p:cNvSpPr txBox="1"/>
          <p:nvPr>
            <p:ph type="title"/>
          </p:nvPr>
        </p:nvSpPr>
        <p:spPr>
          <a:xfrm>
            <a:off x="786200" y="736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00"/>
              <a:t>Grafici 2/4</a:t>
            </a:r>
            <a:endParaRPr sz="2400"/>
          </a:p>
        </p:txBody>
      </p:sp>
      <p:sp>
        <p:nvSpPr>
          <p:cNvPr id="976" name="Google Shape;976;p128"/>
          <p:cNvSpPr txBox="1"/>
          <p:nvPr/>
        </p:nvSpPr>
        <p:spPr>
          <a:xfrm>
            <a:off x="355846" y="1084800"/>
            <a:ext cx="21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Principali difficoltà incontrate</a:t>
            </a:r>
            <a:r>
              <a:rPr b="0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7" name="Google Shape;977;p128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25" y="2076150"/>
            <a:ext cx="4017474" cy="26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79" name="Google Shape;979;p128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822" y="684547"/>
            <a:ext cx="5474175" cy="1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28" title="Gra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50" y="2259685"/>
            <a:ext cx="4017474" cy="248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push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9"/>
          <p:cNvSpPr txBox="1"/>
          <p:nvPr>
            <p:ph type="title"/>
          </p:nvPr>
        </p:nvSpPr>
        <p:spPr>
          <a:xfrm>
            <a:off x="786200" y="736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00"/>
              <a:t>Grafici 3/4</a:t>
            </a:r>
            <a:endParaRPr sz="2400"/>
          </a:p>
        </p:txBody>
      </p:sp>
      <p:sp>
        <p:nvSpPr>
          <p:cNvPr id="986" name="Google Shape;986;p129"/>
          <p:cNvSpPr/>
          <p:nvPr/>
        </p:nvSpPr>
        <p:spPr>
          <a:xfrm>
            <a:off x="2492271" y="4444678"/>
            <a:ext cx="2230200" cy="494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88" name="Google Shape;988;p129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5" y="1491775"/>
            <a:ext cx="4374324" cy="270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29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475" y="1491781"/>
            <a:ext cx="4374324" cy="270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push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0"/>
          <p:cNvSpPr txBox="1"/>
          <p:nvPr/>
        </p:nvSpPr>
        <p:spPr>
          <a:xfrm>
            <a:off x="743400" y="790575"/>
            <a:ext cx="385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Valutazione dell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’</a:t>
            </a:r>
            <a:r>
              <a:rPr b="1" lang="it">
                <a:latin typeface="Lato"/>
                <a:ea typeface="Lato"/>
                <a:cs typeface="Lato"/>
                <a:sym typeface="Lato"/>
              </a:rPr>
              <a:t>usabilità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tramite: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1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Efficacia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1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Efficienza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1" i="0" lang="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Soddisfazione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5" name="Google Shape;995;p130" title="Grafico"/>
          <p:cNvPicPr preferRelativeResize="0"/>
          <p:nvPr/>
        </p:nvPicPr>
        <p:blipFill rotWithShape="1">
          <a:blip r:embed="rId3">
            <a:alphaModFix/>
          </a:blip>
          <a:srcRect b="0" l="19439" r="12207" t="0"/>
          <a:stretch/>
        </p:blipFill>
        <p:spPr>
          <a:xfrm>
            <a:off x="4340945" y="790575"/>
            <a:ext cx="442976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30"/>
          <p:cNvSpPr txBox="1"/>
          <p:nvPr>
            <p:ph type="title"/>
          </p:nvPr>
        </p:nvSpPr>
        <p:spPr>
          <a:xfrm>
            <a:off x="786200" y="736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400"/>
              <a:t>Grafici 4/4</a:t>
            </a:r>
            <a:endParaRPr sz="2400"/>
          </a:p>
        </p:txBody>
      </p:sp>
      <p:sp>
        <p:nvSpPr>
          <p:cNvPr id="997" name="Google Shape;997;p130"/>
          <p:cNvSpPr txBox="1"/>
          <p:nvPr/>
        </p:nvSpPr>
        <p:spPr>
          <a:xfrm>
            <a:off x="1493500" y="1634125"/>
            <a:ext cx="27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Rapporto tra task completati e task totali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8" name="Google Shape;998;p130"/>
          <p:cNvSpPr txBox="1"/>
          <p:nvPr/>
        </p:nvSpPr>
        <p:spPr>
          <a:xfrm>
            <a:off x="1493500" y="2597600"/>
            <a:ext cx="275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Tempo necessario per compiere il task e numero di interazioni con l’interfaccia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9" name="Google Shape;999;p130"/>
          <p:cNvSpPr txBox="1"/>
          <p:nvPr/>
        </p:nvSpPr>
        <p:spPr>
          <a:xfrm>
            <a:off x="1493500" y="3776775"/>
            <a:ext cx="27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Espressa nel form da ogni utente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0" name="Google Shape;1000;p1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8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433850" y="446200"/>
            <a:ext cx="5020800" cy="12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4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Le Interviste ci dicono...</a:t>
            </a:r>
            <a:endParaRPr sz="304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68" name="Google Shape;368;p59"/>
          <p:cNvGrpSpPr/>
          <p:nvPr/>
        </p:nvGrpSpPr>
        <p:grpSpPr>
          <a:xfrm>
            <a:off x="816888" y="830400"/>
            <a:ext cx="7510219" cy="3833801"/>
            <a:chOff x="1909830" y="0"/>
            <a:chExt cx="10363211" cy="6477109"/>
          </a:xfrm>
        </p:grpSpPr>
        <p:sp>
          <p:nvSpPr>
            <p:cNvPr id="369" name="Google Shape;369;p59"/>
            <p:cNvSpPr/>
            <p:nvPr/>
          </p:nvSpPr>
          <p:spPr>
            <a:xfrm>
              <a:off x="1909830" y="0"/>
              <a:ext cx="10363200" cy="64770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>
              <a:off x="2930599" y="4816268"/>
              <a:ext cx="238500" cy="238500"/>
            </a:xfrm>
            <a:prstGeom prst="ellipse">
              <a:avLst/>
            </a:prstGeom>
            <a:solidFill>
              <a:srgbClr val="FF00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9"/>
            <p:cNvSpPr/>
            <p:nvPr/>
          </p:nvSpPr>
          <p:spPr>
            <a:xfrm>
              <a:off x="3049775" y="4935445"/>
              <a:ext cx="1357500" cy="15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9"/>
            <p:cNvSpPr txBox="1"/>
            <p:nvPr/>
          </p:nvSpPr>
          <p:spPr>
            <a:xfrm>
              <a:off x="3049766" y="4935464"/>
              <a:ext cx="1544400" cy="8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62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rPr i="0" lang="it" sz="1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Visibilità -&gt; Mezzo collegato al trattore</a:t>
              </a:r>
              <a:endParaRPr i="0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73" name="Google Shape;373;p59"/>
            <p:cNvSpPr/>
            <p:nvPr/>
          </p:nvSpPr>
          <p:spPr>
            <a:xfrm>
              <a:off x="4220810" y="3576578"/>
              <a:ext cx="373200" cy="373200"/>
            </a:xfrm>
            <a:prstGeom prst="ellipse">
              <a:avLst/>
            </a:prstGeom>
            <a:solidFill>
              <a:srgbClr val="9900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9"/>
            <p:cNvSpPr/>
            <p:nvPr/>
          </p:nvSpPr>
          <p:spPr>
            <a:xfrm>
              <a:off x="4407346" y="3763114"/>
              <a:ext cx="1720200" cy="27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9"/>
            <p:cNvSpPr txBox="1"/>
            <p:nvPr/>
          </p:nvSpPr>
          <p:spPr>
            <a:xfrm>
              <a:off x="4407346" y="3763114"/>
              <a:ext cx="1720200" cy="27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9767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rPr lang="it"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Stabilità, sicurezza e adattabilità ad ogni tipo di terreno</a:t>
              </a:r>
              <a:endParaRPr i="0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76" name="Google Shape;376;p59"/>
            <p:cNvSpPr/>
            <p:nvPr/>
          </p:nvSpPr>
          <p:spPr>
            <a:xfrm>
              <a:off x="5878912" y="2588194"/>
              <a:ext cx="497400" cy="497400"/>
            </a:xfrm>
            <a:prstGeom prst="ellipse">
              <a:avLst/>
            </a:prstGeom>
            <a:solidFill>
              <a:srgbClr val="0000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9"/>
            <p:cNvSpPr/>
            <p:nvPr/>
          </p:nvSpPr>
          <p:spPr>
            <a:xfrm>
              <a:off x="6127628" y="2836909"/>
              <a:ext cx="2000100" cy="3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9"/>
            <p:cNvSpPr txBox="1"/>
            <p:nvPr/>
          </p:nvSpPr>
          <p:spPr>
            <a:xfrm>
              <a:off x="6127628" y="2836909"/>
              <a:ext cx="2000100" cy="3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63575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rPr lang="it"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Ergonomia e buon rapporto qualità prezzo</a:t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79" name="Google Shape;379;p59"/>
            <p:cNvSpPr/>
            <p:nvPr/>
          </p:nvSpPr>
          <p:spPr>
            <a:xfrm>
              <a:off x="7806456" y="1816140"/>
              <a:ext cx="642600" cy="642600"/>
            </a:xfrm>
            <a:prstGeom prst="ellipse">
              <a:avLst/>
            </a:prstGeom>
            <a:solidFill>
              <a:srgbClr val="4A86E8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9"/>
            <p:cNvSpPr/>
            <p:nvPr/>
          </p:nvSpPr>
          <p:spPr>
            <a:xfrm>
              <a:off x="8127713" y="2137397"/>
              <a:ext cx="2072700" cy="43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9"/>
            <p:cNvSpPr txBox="1"/>
            <p:nvPr/>
          </p:nvSpPr>
          <p:spPr>
            <a:xfrm>
              <a:off x="8127713" y="2137397"/>
              <a:ext cx="2072700" cy="43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404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rPr i="0" lang="it" sz="1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Spie di assistenza 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82" name="Google Shape;382;p59"/>
            <p:cNvSpPr/>
            <p:nvPr/>
          </p:nvSpPr>
          <p:spPr>
            <a:xfrm>
              <a:off x="9790997" y="1300573"/>
              <a:ext cx="818700" cy="818700"/>
            </a:xfrm>
            <a:prstGeom prst="ellipse">
              <a:avLst/>
            </a:prstGeom>
            <a:solidFill>
              <a:srgbClr val="00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9"/>
            <p:cNvSpPr/>
            <p:nvPr/>
          </p:nvSpPr>
          <p:spPr>
            <a:xfrm>
              <a:off x="10200341" y="1709917"/>
              <a:ext cx="2072700" cy="47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9"/>
            <p:cNvSpPr txBox="1"/>
            <p:nvPr/>
          </p:nvSpPr>
          <p:spPr>
            <a:xfrm>
              <a:off x="10200341" y="1709917"/>
              <a:ext cx="2072700" cy="47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4338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r>
                <a:rPr i="0" lang="it" sz="1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Touch screen -&gt; Sì, ma accompagnato dai tasti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900" y="3487250"/>
            <a:ext cx="1959052" cy="13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1"/>
          <p:cNvPicPr preferRelativeResize="0"/>
          <p:nvPr/>
        </p:nvPicPr>
        <p:blipFill rotWithShape="1">
          <a:blip r:embed="rId4">
            <a:alphaModFix/>
          </a:blip>
          <a:srcRect b="159" l="0" r="0" t="169"/>
          <a:stretch/>
        </p:blipFill>
        <p:spPr>
          <a:xfrm>
            <a:off x="398350" y="3545125"/>
            <a:ext cx="1959049" cy="12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450" y="3487261"/>
            <a:ext cx="1959050" cy="1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31"/>
          <p:cNvSpPr/>
          <p:nvPr/>
        </p:nvSpPr>
        <p:spPr>
          <a:xfrm>
            <a:off x="2478700" y="730038"/>
            <a:ext cx="492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50" y="261912"/>
            <a:ext cx="1959050" cy="1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2900" y="261911"/>
            <a:ext cx="1959051" cy="13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31"/>
          <p:cNvSpPr/>
          <p:nvPr/>
        </p:nvSpPr>
        <p:spPr>
          <a:xfrm>
            <a:off x="2478688" y="2371650"/>
            <a:ext cx="492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350" y="1903513"/>
            <a:ext cx="1959051" cy="1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31"/>
          <p:cNvPicPr preferRelativeResize="0"/>
          <p:nvPr/>
        </p:nvPicPr>
        <p:blipFill rotWithShape="1">
          <a:blip r:embed="rId9">
            <a:alphaModFix/>
          </a:blip>
          <a:srcRect b="0" l="139" r="129" t="0"/>
          <a:stretch/>
        </p:blipFill>
        <p:spPr>
          <a:xfrm>
            <a:off x="3092900" y="1903512"/>
            <a:ext cx="1959050" cy="13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31"/>
          <p:cNvSpPr/>
          <p:nvPr/>
        </p:nvSpPr>
        <p:spPr>
          <a:xfrm>
            <a:off x="2478700" y="3955388"/>
            <a:ext cx="492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31"/>
          <p:cNvSpPr/>
          <p:nvPr/>
        </p:nvSpPr>
        <p:spPr>
          <a:xfrm>
            <a:off x="5173250" y="3955388"/>
            <a:ext cx="492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31"/>
          <p:cNvSpPr txBox="1"/>
          <p:nvPr/>
        </p:nvSpPr>
        <p:spPr>
          <a:xfrm>
            <a:off x="5787450" y="126100"/>
            <a:ext cx="349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Modifiche in seguito alle osservazioni emerse durante</a:t>
            </a:r>
            <a:endParaRPr b="1" sz="3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 test</a:t>
            </a:r>
            <a:endParaRPr b="1" sz="3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7" name="Google Shape;1017;p1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2"/>
          <p:cNvSpPr txBox="1"/>
          <p:nvPr>
            <p:ph type="title"/>
          </p:nvPr>
        </p:nvSpPr>
        <p:spPr>
          <a:xfrm>
            <a:off x="191150" y="0"/>
            <a:ext cx="8520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/>
              <a:t>Elementi caratterizzanti il progetto</a:t>
            </a:r>
            <a:endParaRPr/>
          </a:p>
        </p:txBody>
      </p:sp>
      <p:sp>
        <p:nvSpPr>
          <p:cNvPr id="1023" name="Google Shape;1023;p132"/>
          <p:cNvSpPr txBox="1"/>
          <p:nvPr/>
        </p:nvSpPr>
        <p:spPr>
          <a:xfrm>
            <a:off x="191150" y="766625"/>
            <a:ext cx="8307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it">
                <a:solidFill>
                  <a:schemeClr val="dk2"/>
                </a:solidFill>
              </a:rPr>
              <a:t>Feedback continuo</a:t>
            </a:r>
            <a:r>
              <a:rPr lang="it">
                <a:solidFill>
                  <a:schemeClr val="dk2"/>
                </a:solidFill>
              </a:rPr>
              <a:t> tra il team di progettazione e target di riferimento (analisi dei fabbisogni, interviste, benchmark, testing)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it">
                <a:solidFill>
                  <a:schemeClr val="dk2"/>
                </a:solidFill>
              </a:rPr>
              <a:t>Libertà di interazione</a:t>
            </a:r>
            <a:r>
              <a:rPr lang="it">
                <a:solidFill>
                  <a:schemeClr val="dk2"/>
                </a:solidFill>
              </a:rPr>
              <a:t> con l’interfaccia per ‘far sentire l’utente a suo agio’: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porta gli utenti più giovani e quelle con maggiore competenza tecnologica a preferire il touchscreen, mentre gli altri adoperano prevalentemente la manopola 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it">
                <a:solidFill>
                  <a:schemeClr val="dk2"/>
                </a:solidFill>
              </a:rPr>
              <a:t>Flessibilità </a:t>
            </a:r>
            <a:r>
              <a:rPr lang="it">
                <a:solidFill>
                  <a:schemeClr val="dk2"/>
                </a:solidFill>
              </a:rPr>
              <a:t>dell’interfaccia in relazione alla situazione ed al carico di lavoro: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consigliato l’uso del touch in fase di setting, con il veicolo fermo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</a:rPr>
              <a:t>e l’uso della manopola durante le fasi di lavorazione con la presenza di vibrazioni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4" name="Google Shape;1024;p132"/>
          <p:cNvSpPr txBox="1"/>
          <p:nvPr/>
        </p:nvSpPr>
        <p:spPr>
          <a:xfrm>
            <a:off x="272650" y="-940925"/>
            <a:ext cx="4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132"/>
          <p:cNvSpPr txBox="1"/>
          <p:nvPr/>
        </p:nvSpPr>
        <p:spPr>
          <a:xfrm>
            <a:off x="2990250" y="-1247225"/>
            <a:ext cx="397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6" name="Google Shape;1026;p1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285B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3"/>
          <p:cNvSpPr txBox="1"/>
          <p:nvPr>
            <p:ph type="title"/>
          </p:nvPr>
        </p:nvSpPr>
        <p:spPr>
          <a:xfrm>
            <a:off x="423600" y="3945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  <p:sp>
        <p:nvSpPr>
          <p:cNvPr id="1032" name="Google Shape;1032;p133"/>
          <p:cNvSpPr txBox="1"/>
          <p:nvPr/>
        </p:nvSpPr>
        <p:spPr>
          <a:xfrm>
            <a:off x="2371717" y="3483375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FFFF"/>
                </a:solidFill>
              </a:rPr>
              <a:t>How I Met Your Tractor - Unimore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033" name="Google Shape;1033;p1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34" name="Google Shape;103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775" y="1796400"/>
            <a:ext cx="1806449" cy="20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p60"/>
          <p:cNvGraphicFramePr/>
          <p:nvPr/>
        </p:nvGraphicFramePr>
        <p:xfrm>
          <a:off x="210700" y="14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{D7438430-5AB7-4FF8-9B9F-D206A9D2B4E1}</a:tableStyleId>
              </a:tblPr>
              <a:tblGrid>
                <a:gridCol w="1019350"/>
                <a:gridCol w="2379425"/>
                <a:gridCol w="1499950"/>
                <a:gridCol w="1753475"/>
                <a:gridCol w="2070375"/>
              </a:tblGrid>
              <a:tr h="33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Competitor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 Holland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Valtra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JohnDeere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Fendt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5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Caratteristiche Tecniche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Interfaccia completa, piena di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comandi sulla pulsantiera e di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icone sullo schermo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Sostegno unico del monitor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 monobraccio regolabile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Guida autonoma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Schermo ampio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Guida reversibile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Cabine ad alta visibilità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Specchietti sempre presenti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Possibilità sia di avvisi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visivi che sonori grazie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alle casse integrate nel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Supporto rigido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Manopola al lato del monitor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GPS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Dati mobili per </a:t>
                      </a: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trasferire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informazioni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Raccolta di dati non solo dal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trattore, ma anche da attrezzi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extra (aratro, seminatrice, ...)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Materiali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Plastica, con inserti antiscivolo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Plastiche dure, resistenti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Elevata resistenza ed affidabilità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Vetro </a:t>
                      </a: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antigraffio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28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Caratteristiche Estetiche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Bianco su celeste in base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alla luminosità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Cambia colore dello schermo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 adatta alla luminosità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Contrasto elevato e luminosità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regolabile in due profili (day and night)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che si attivano insieme ai fari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Colori tendenti al bianco,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 con elevati contrasti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6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Ergonomia</a:t>
                      </a:r>
                      <a:endParaRPr b="1" sz="10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Posizionato abbastanza in alto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anche per essere raggiunto meglio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(non piegarsi) dalle mani dell'operatore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-No tasti fisici su bordi dello schermo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ed icone non particolarmente grandi;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 può interagire con esso tramite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pulsantiera sul bracciolo dx del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guidatore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Essendo sul bracciolo è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sempre sotto controllo 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 è troppo ingombrante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Molti tasti, </a:t>
                      </a: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soprattutto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quelli sulle cloche sono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piccoli e ravvicinati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L'unica parte ostruita è quella in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cui è posizionato lo schermo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Ampia area vetrata, in tutte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le direzioni della cabina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 Schermo posizionato a dx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(consente di vedere la ruota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anteriore dx)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